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6" r:id="rId2"/>
    <p:sldMasterId id="2147483674" r:id="rId3"/>
  </p:sldMasterIdLst>
  <p:notesMasterIdLst>
    <p:notesMasterId r:id="rId13"/>
  </p:notesMasterIdLst>
  <p:handoutMasterIdLst>
    <p:handoutMasterId r:id="rId14"/>
  </p:handoutMasterIdLst>
  <p:sldIdLst>
    <p:sldId id="257" r:id="rId4"/>
    <p:sldId id="372" r:id="rId5"/>
    <p:sldId id="449" r:id="rId6"/>
    <p:sldId id="421" r:id="rId7"/>
    <p:sldId id="453" r:id="rId8"/>
    <p:sldId id="452" r:id="rId9"/>
    <p:sldId id="447" r:id="rId10"/>
    <p:sldId id="454" r:id="rId11"/>
    <p:sldId id="429" r:id="rId1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eanton, Morgane (DPU)" initials="MT" lastIdx="28" clrIdx="0"/>
  <p:cmAuthor id="7" name="Bell-Pasht, Aimee (DPU)" initials="BA(" lastIdx="4" clrIdx="7"/>
  <p:cmAuthor id="1" name="Kristin Mahnke" initials="KM" lastIdx="15" clrIdx="1"/>
  <p:cmAuthor id="8" name="Perlmutter, Barry (DPU)" initials="PB(" lastIdx="17" clrIdx="8"/>
  <p:cmAuthor id="2" name="Kristin Mahnke" initials="KM [2]" lastIdx="1" clrIdx="2"/>
  <p:cmAuthor id="9" name="Leupold, Jeffrey (DPU)" initials="LJ(" lastIdx="13" clrIdx="9"/>
  <p:cmAuthor id="3" name="Kristin Mahnke" initials="KM [3]" lastIdx="1" clrIdx="3"/>
  <p:cmAuthor id="4" name="Kristin Mahnke" initials="KM [4]" lastIdx="1" clrIdx="4"/>
  <p:cmAuthor id="5" name="Belmont Library Patron" initials="BLP" lastIdx="1" clrIdx="5"/>
  <p:cmAuthor id="6" name="Jardin, Kristin J. (DPU)" initials="JKJ(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66B0"/>
    <a:srgbClr val="FDB728"/>
    <a:srgbClr val="3366FF"/>
    <a:srgbClr val="000099"/>
    <a:srgbClr val="000000"/>
    <a:srgbClr val="660033"/>
    <a:srgbClr val="800000"/>
    <a:srgbClr val="6666FF"/>
    <a:srgbClr val="CC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094" autoAdjust="0"/>
    <p:restoredTop sz="93738" autoAdjust="0"/>
  </p:normalViewPr>
  <p:slideViewPr>
    <p:cSldViewPr>
      <p:cViewPr varScale="1">
        <p:scale>
          <a:sx n="141" d="100"/>
          <a:sy n="141" d="100"/>
        </p:scale>
        <p:origin x="342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6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4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C0ECDC-37B9-4BE2-BB64-7A1EA28CBE4C}" type="datetimeFigureOut">
              <a:rPr lang="en-US" smtClean="0"/>
              <a:pPr/>
              <a:t>7/30/2019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72051F-73DB-42F4-834E-216DA11EE7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46B055-626A-4474-A434-5AE34E89AE4E}" type="datetimeFigureOut">
              <a:rPr lang="en-US" smtClean="0"/>
              <a:pPr/>
              <a:t>7/30/2019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837FEA-1BDA-47F6-9E09-C939A17CC3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4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01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09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59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46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61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5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37FEA-1BDA-47F6-9E09-C939A17CC33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5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48006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600"/>
                </a:spcBef>
              </a:pPr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6400800"/>
              </a:xfrm>
              <a:prstGeom prst="rect">
                <a:avLst/>
              </a:prstGeom>
              <a:solidFill>
                <a:srgbClr val="4166B0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600"/>
                  </a:spcBef>
                </a:pPr>
                <a:endParaRPr dirty="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2" y="4914900"/>
            <a:ext cx="1676400" cy="17145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5" y="4914900"/>
            <a:ext cx="3899646" cy="17145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1" y="4916634"/>
            <a:ext cx="762000" cy="17145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5877" y="1714500"/>
            <a:ext cx="6763326" cy="971550"/>
          </a:xfrm>
          <a:noFill/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5877" y="171450"/>
            <a:ext cx="6763326" cy="1371600"/>
          </a:xfrm>
        </p:spPr>
        <p:txBody>
          <a:bodyPr anchor="b" anchorCtr="0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057400" y="3028950"/>
            <a:ext cx="31242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000" b="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add information about the first presenter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686426" y="3028950"/>
            <a:ext cx="31242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000" b="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add information about the second presenter</a:t>
            </a:r>
          </a:p>
        </p:txBody>
      </p:sp>
      <p:pic>
        <p:nvPicPr>
          <p:cNvPr id="17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871" y="-99120"/>
            <a:ext cx="1885356" cy="214478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0199" y="1276350"/>
            <a:ext cx="7239001" cy="3352800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24001" y="114300"/>
            <a:ext cx="73914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7772401" y="0"/>
            <a:ext cx="1371600" cy="5143500"/>
            <a:chOff x="7329488" y="457200"/>
            <a:chExt cx="1371600" cy="6858000"/>
          </a:xfrm>
        </p:grpSpPr>
        <p:sp>
          <p:nvSpPr>
            <p:cNvPr id="19" name="Rectangle 18"/>
            <p:cNvSpPr/>
            <p:nvPr/>
          </p:nvSpPr>
          <p:spPr>
            <a:xfrm>
              <a:off x="7329488" y="457200"/>
              <a:ext cx="1371600" cy="68580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29488" y="457200"/>
              <a:ext cx="1357312" cy="1397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24801" y="1123950"/>
            <a:ext cx="1066800" cy="3905250"/>
          </a:xfrm>
        </p:spPr>
        <p:txBody>
          <a:bodyPr vert="eaVert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133351"/>
            <a:ext cx="7086601" cy="48768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3867150"/>
            <a:ext cx="304800" cy="1143000"/>
          </a:xfrm>
        </p:spPr>
        <p:txBody>
          <a:bodyPr vert="vert"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1352550"/>
            <a:ext cx="304800" cy="2362200"/>
          </a:xfrm>
        </p:spPr>
        <p:txBody>
          <a:bodyPr vert="vert"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28600" y="514350"/>
            <a:ext cx="1066800" cy="304800"/>
          </a:xfrm>
        </p:spPr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1" y="-102564"/>
            <a:ext cx="1066800" cy="1213593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</p:pic>
    </p:spTree>
  </p:cSld>
  <p:clrMapOvr>
    <a:masterClrMapping/>
  </p:clrMapOvr>
  <p:transition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ut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with Anim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Enter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47799" y="1314451"/>
            <a:ext cx="7543801" cy="3280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presetID="59" presetClass="entr"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371600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371600" cy="1828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71600" y="2514600"/>
              <a:ext cx="7772400" cy="18288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927" y="3371850"/>
            <a:ext cx="1143001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0" y="4917186"/>
            <a:ext cx="1673353" cy="171450"/>
          </a:xfrm>
        </p:spPr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1" y="4917186"/>
            <a:ext cx="3441193" cy="171450"/>
          </a:xfrm>
        </p:spPr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1" y="4917186"/>
            <a:ext cx="762000" cy="17145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52602" y="2114550"/>
            <a:ext cx="716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pic>
        <p:nvPicPr>
          <p:cNvPr id="13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570" y="1802436"/>
            <a:ext cx="1426684" cy="162299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447801" y="1276350"/>
            <a:ext cx="3657600" cy="3318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94375" y="1276350"/>
            <a:ext cx="3657600" cy="3318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4767263"/>
            <a:ext cx="3733801" cy="273844"/>
          </a:xfrm>
        </p:spPr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47801" y="1212056"/>
            <a:ext cx="3657600" cy="47982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add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287060" y="1212056"/>
            <a:ext cx="3657600" cy="47982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47800" y="4767263"/>
            <a:ext cx="3733801" cy="273844"/>
          </a:xfrm>
        </p:spPr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1447801" y="1749028"/>
            <a:ext cx="3657600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87060" y="1749028"/>
            <a:ext cx="3657600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rgbClr val="4166B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" cy="10858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Enter Title</a:t>
            </a:r>
            <a:endParaRPr dirty="0"/>
          </a:p>
        </p:txBody>
      </p:sp>
      <p:pic>
        <p:nvPicPr>
          <p:cNvPr id="12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6" y="-29261"/>
            <a:ext cx="1042124" cy="118552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" cy="10858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6/6/2019 </a:t>
            </a:r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6" y="-29261"/>
            <a:ext cx="1042124" cy="118552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1"/>
            <a:ext cx="9144000" cy="5113324"/>
            <a:chOff x="0" y="-1"/>
            <a:chExt cx="9144000" cy="6817766"/>
          </a:xfrm>
        </p:grpSpPr>
        <p:sp>
          <p:nvSpPr>
            <p:cNvPr id="7" name="Rectangle 6"/>
            <p:cNvSpPr/>
            <p:nvPr/>
          </p:nvSpPr>
          <p:spPr>
            <a:xfrm>
              <a:off x="0" y="-1"/>
              <a:ext cx="9144000" cy="1371600"/>
            </a:xfrm>
            <a:prstGeom prst="rect">
              <a:avLst/>
            </a:prstGeom>
            <a:solidFill>
              <a:srgbClr val="4166B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9506"/>
              <a:ext cx="1265530" cy="6798259"/>
            </a:xfrm>
            <a:prstGeom prst="rect">
              <a:avLst/>
            </a:prstGeom>
            <a:solidFill>
              <a:srgbClr val="FDB728"/>
            </a:solidFill>
            <a:ln>
              <a:solidFill>
                <a:srgbClr val="4166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314451"/>
            <a:ext cx="7546110" cy="328017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799" y="114300"/>
            <a:ext cx="754380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438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6/6/2019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4767263"/>
            <a:ext cx="4495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Privileged, confidential, protected communication, for the intended recipient only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" y="4765964"/>
            <a:ext cx="1143001" cy="275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Slide </a:t>
            </a:r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7" name="Picture 3" descr="C:\Users\Nathan.Phelps\AppData\Local\Microsoft\Windows\Temporary Internet Files\Content.Outlook\LKZ6HHZ8\dpu_logo_new_no-dot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" y="-29261"/>
            <a:ext cx="1042124" cy="11855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9" r:id="rId10"/>
    <p:sldLayoutId id="2147483670" r:id="rId11"/>
    <p:sldLayoutId id="2147483671" r:id="rId12"/>
  </p:sldLayoutIdLst>
  <p:transition>
    <p:cut thruBlk="1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cap="small" spc="200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aramond" pitchFamily="18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200"/>
        </a:spcBef>
        <a:buClr>
          <a:srgbClr val="000099"/>
        </a:buClr>
        <a:buSzPct val="80000"/>
        <a:buFontTx/>
        <a:buBlip>
          <a:blip r:embed="rId15"/>
        </a:buBlip>
        <a:defRPr sz="2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900"/>
        </a:spcBef>
        <a:buClr>
          <a:srgbClr val="000099"/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8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3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375C0-6206-435E-99FB-6231BF6EC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6/6/2019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Privileged, confidential, protected communication, for the intended recipient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E3EE4-DCB8-4C8D-A8ED-3FEF36E55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64993" y="2743200"/>
            <a:ext cx="6763326" cy="971550"/>
          </a:xfrm>
        </p:spPr>
        <p:txBody>
          <a:bodyPr/>
          <a:lstStyle/>
          <a:p>
            <a:r>
              <a:rPr lang="en-US" dirty="0"/>
              <a:t>July 31, 2019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128550" y="1441588"/>
            <a:ext cx="6763326" cy="1371600"/>
          </a:xfrm>
        </p:spPr>
        <p:txBody>
          <a:bodyPr/>
          <a:lstStyle/>
          <a:p>
            <a:br>
              <a:rPr lang="en-US" sz="4400" dirty="0"/>
            </a:br>
            <a:r>
              <a:rPr lang="en-US" sz="4000" dirty="0"/>
              <a:t>D.P.U. 19-07</a:t>
            </a:r>
            <a:br>
              <a:rPr lang="en-US" sz="4000" dirty="0"/>
            </a:br>
            <a:r>
              <a:rPr lang="en-US" sz="4000" dirty="0"/>
              <a:t>Energy Switch Working Group Meeting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>
          <a:xfrm>
            <a:off x="2209800" y="3714750"/>
            <a:ext cx="6600827" cy="74295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314451"/>
            <a:ext cx="7546110" cy="3280172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sz="2000" dirty="0"/>
              <a:t>Introduction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Display of Municipal Aggregation Products</a:t>
            </a:r>
          </a:p>
          <a:p>
            <a:pPr lvl="1"/>
            <a:r>
              <a:rPr lang="en-US" sz="1800" dirty="0"/>
              <a:t>Mechanics</a:t>
            </a:r>
          </a:p>
          <a:p>
            <a:pPr lvl="2"/>
            <a:r>
              <a:rPr lang="en-US" sz="1600" dirty="0"/>
              <a:t>Registration</a:t>
            </a:r>
          </a:p>
          <a:p>
            <a:pPr lvl="2"/>
            <a:r>
              <a:rPr lang="en-US" sz="1600" dirty="0"/>
              <a:t>Entering Program/Product Information</a:t>
            </a:r>
          </a:p>
          <a:p>
            <a:pPr lvl="1"/>
            <a:r>
              <a:rPr lang="en-US" sz="1800" dirty="0"/>
              <a:t>Website Renewable Energy Product Criteria</a:t>
            </a:r>
          </a:p>
          <a:p>
            <a:pPr lvl="1"/>
            <a:r>
              <a:rPr lang="en-US" sz="1800" dirty="0"/>
              <a:t>Display of Products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Other Issues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2000" dirty="0"/>
              <a:t>Next Steps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Energy Switch Working Group</a:t>
            </a:r>
            <a:br>
              <a:rPr lang="en-US" dirty="0"/>
            </a:br>
            <a:r>
              <a:rPr lang="en-US" sz="36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137647530"/>
      </p:ext>
    </p:extLst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1691" y="1428750"/>
            <a:ext cx="7546110" cy="32801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u="sng" dirty="0"/>
              <a:t>Mechanics - Registration</a:t>
            </a:r>
            <a:endParaRPr lang="en-US" sz="3300" dirty="0"/>
          </a:p>
          <a:p>
            <a:r>
              <a:rPr lang="en-US" sz="2900" dirty="0"/>
              <a:t>Municipal aggregator needs to inform Department staff that it seeks to display products on website, and provide required information</a:t>
            </a:r>
          </a:p>
          <a:p>
            <a:pPr lvl="1"/>
            <a:r>
              <a:rPr lang="en-US" sz="2500" dirty="0"/>
              <a:t>For competitive suppliers, this is done individually by each supplier</a:t>
            </a:r>
            <a:endParaRPr lang="en-US" sz="2500" i="1" dirty="0"/>
          </a:p>
          <a:p>
            <a:pPr lvl="1"/>
            <a:r>
              <a:rPr lang="en-US" sz="2700" dirty="0"/>
              <a:t>Because a small number of consultants represent large majority of municipal aggregators in MA, staff will allow consultants to register aggregators that they serve through a single spreadsheet</a:t>
            </a:r>
            <a:endParaRPr lang="en-US" dirty="0"/>
          </a:p>
          <a:p>
            <a:pPr lvl="2"/>
            <a:r>
              <a:rPr lang="en-US" sz="2200" dirty="0"/>
              <a:t>Name of municipality</a:t>
            </a:r>
          </a:p>
          <a:p>
            <a:pPr lvl="2"/>
            <a:r>
              <a:rPr lang="en-US" sz="2200" dirty="0"/>
              <a:t>Name/email of address of website administrator - the person that initially will be provided access to supplier portal </a:t>
            </a:r>
          </a:p>
          <a:p>
            <a:pPr lvl="3"/>
            <a:r>
              <a:rPr lang="en-US" sz="1800" dirty="0"/>
              <a:t>Website administrator can identify other “users” who will have access to the portal</a:t>
            </a:r>
          </a:p>
          <a:p>
            <a:pPr lvl="3"/>
            <a:r>
              <a:rPr lang="en-US" sz="1800" dirty="0"/>
              <a:t>Staff proposes that website administrator must be municipal employee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95401" y="57150"/>
            <a:ext cx="7772400" cy="914400"/>
          </a:xfrm>
        </p:spPr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200" dirty="0"/>
              <a:t>municipal Aggregation Products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60740316"/>
      </p:ext>
    </p:extLst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u="sng" dirty="0"/>
              <a:t>Mechanics -  Entering Program/Product Information </a:t>
            </a:r>
          </a:p>
          <a:p>
            <a:r>
              <a:rPr lang="en-US" dirty="0"/>
              <a:t>Once Department staff registers municipality, website administrator will receive email to begin process of accessing supplier portal</a:t>
            </a:r>
          </a:p>
          <a:p>
            <a:pPr lvl="1"/>
            <a:r>
              <a:rPr lang="en-US" sz="2200" dirty="0"/>
              <a:t>Through supplier portal, administrator can identify other “users”</a:t>
            </a:r>
          </a:p>
          <a:p>
            <a:r>
              <a:rPr lang="en-US" dirty="0"/>
              <a:t>Through supplier portal, website administrator/user enters </a:t>
            </a:r>
          </a:p>
          <a:p>
            <a:pPr lvl="1"/>
            <a:r>
              <a:rPr lang="en-US" dirty="0"/>
              <a:t>Program information </a:t>
            </a:r>
          </a:p>
          <a:p>
            <a:pPr lvl="2"/>
            <a:r>
              <a:rPr lang="en-US" b="1" dirty="0"/>
              <a:t>Zip code(s) of municipality</a:t>
            </a:r>
          </a:p>
          <a:p>
            <a:pPr lvl="2"/>
            <a:r>
              <a:rPr lang="en-US" b="1" dirty="0"/>
              <a:t>Program name</a:t>
            </a:r>
            <a:r>
              <a:rPr lang="en-US" dirty="0"/>
              <a:t>/logo that will appear on website</a:t>
            </a:r>
          </a:p>
          <a:p>
            <a:pPr lvl="2"/>
            <a:r>
              <a:rPr lang="en-US" b="1" dirty="0"/>
              <a:t>Website address</a:t>
            </a:r>
          </a:p>
          <a:p>
            <a:pPr lvl="2"/>
            <a:r>
              <a:rPr lang="en-US" dirty="0"/>
              <a:t>Description of program</a:t>
            </a:r>
          </a:p>
          <a:p>
            <a:pPr lvl="2"/>
            <a:r>
              <a:rPr lang="en-US" dirty="0"/>
              <a:t>Telephone number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95401" y="57150"/>
            <a:ext cx="7772400" cy="914400"/>
          </a:xfrm>
        </p:spPr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200" dirty="0"/>
              <a:t>municipal Aggregation Products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97965822"/>
      </p:ext>
    </p:extLst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u="sng" dirty="0"/>
              <a:t>Mechanics - Entering Program/Product information</a:t>
            </a:r>
            <a:r>
              <a:rPr lang="en-US" sz="2600" dirty="0"/>
              <a:t> </a:t>
            </a:r>
            <a:r>
              <a:rPr lang="en-US" sz="1400" dirty="0"/>
              <a:t>(cont.)</a:t>
            </a:r>
            <a:endParaRPr lang="en-US" sz="2900" dirty="0"/>
          </a:p>
          <a:p>
            <a:r>
              <a:rPr lang="en-US" sz="2300" dirty="0"/>
              <a:t>Through supplier portal, website administrator/user enters </a:t>
            </a:r>
          </a:p>
          <a:p>
            <a:pPr lvl="1"/>
            <a:r>
              <a:rPr lang="en-US" sz="2100" dirty="0"/>
              <a:t>Product information</a:t>
            </a:r>
          </a:p>
          <a:p>
            <a:pPr lvl="2"/>
            <a:r>
              <a:rPr lang="en-US" b="1" dirty="0"/>
              <a:t>Pricing structure/price </a:t>
            </a:r>
          </a:p>
          <a:p>
            <a:pPr lvl="2"/>
            <a:r>
              <a:rPr lang="en-US" b="1" dirty="0"/>
              <a:t>Contract term </a:t>
            </a:r>
          </a:p>
          <a:p>
            <a:pPr lvl="2"/>
            <a:r>
              <a:rPr lang="en-US" b="1" dirty="0"/>
              <a:t>Start date</a:t>
            </a:r>
          </a:p>
          <a:p>
            <a:pPr lvl="2"/>
            <a:r>
              <a:rPr lang="en-US" dirty="0"/>
              <a:t>Early termination fee</a:t>
            </a:r>
          </a:p>
          <a:p>
            <a:pPr lvl="2"/>
            <a:r>
              <a:rPr lang="en-US" dirty="0"/>
              <a:t>Automatic renewal </a:t>
            </a:r>
          </a:p>
          <a:p>
            <a:pPr lvl="2"/>
            <a:r>
              <a:rPr lang="en-US" dirty="0"/>
              <a:t>Renewable content (</a:t>
            </a:r>
            <a:r>
              <a:rPr lang="en-US" u="sng" dirty="0"/>
              <a:t>see</a:t>
            </a:r>
            <a:r>
              <a:rPr lang="en-US" dirty="0"/>
              <a:t> discussion on next slide)</a:t>
            </a:r>
          </a:p>
          <a:p>
            <a:pPr lvl="2"/>
            <a:r>
              <a:rPr lang="en-US" b="1" dirty="0"/>
              <a:t>Distribution company service territory/customer class</a:t>
            </a:r>
          </a:p>
          <a:p>
            <a:pPr lvl="3"/>
            <a:r>
              <a:rPr lang="en-US" sz="2000" dirty="0"/>
              <a:t>service territory required for website search engine</a:t>
            </a:r>
          </a:p>
          <a:p>
            <a:pPr lvl="3"/>
            <a:r>
              <a:rPr lang="en-US" sz="2000" dirty="0"/>
              <a:t>zip code provides greater granularity for municipal aggregation products</a:t>
            </a:r>
          </a:p>
          <a:p>
            <a:pPr lvl="2"/>
            <a:r>
              <a:rPr lang="en-US" dirty="0"/>
              <a:t>Identify if default/standard product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95401" y="57150"/>
            <a:ext cx="7772400" cy="914400"/>
          </a:xfrm>
        </p:spPr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200" dirty="0"/>
              <a:t>municipal Aggregation Products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7522872"/>
      </p:ext>
    </p:extLst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u="sng" dirty="0"/>
              <a:t>Website Renewable Energy Product Criteria</a:t>
            </a:r>
            <a:r>
              <a:rPr lang="en-US" sz="2400" dirty="0"/>
              <a:t> </a:t>
            </a:r>
          </a:p>
          <a:p>
            <a:r>
              <a:rPr lang="en-US" sz="1900" dirty="0"/>
              <a:t>Current criteria – renewable content</a:t>
            </a:r>
          </a:p>
          <a:p>
            <a:pPr lvl="1"/>
            <a:r>
              <a:rPr lang="en-US" sz="1700" dirty="0"/>
              <a:t>Product must include a minimum of 50% renewable resources (including mandatory requirements) to be displayed as a renewable product </a:t>
            </a:r>
          </a:p>
          <a:p>
            <a:pPr lvl="2"/>
            <a:r>
              <a:rPr lang="en-US" sz="1500" dirty="0"/>
              <a:t>Five % increments</a:t>
            </a:r>
          </a:p>
          <a:p>
            <a:pPr lvl="1"/>
            <a:r>
              <a:rPr lang="en-US" sz="1700" dirty="0"/>
              <a:t>Website displays resources types that comprise at least 50% of the voluntary component </a:t>
            </a:r>
          </a:p>
          <a:p>
            <a:pPr lvl="1"/>
            <a:r>
              <a:rPr lang="en-US" sz="1700" dirty="0"/>
              <a:t>Website displays if voluntary component of renewable product is composed entirely of RPS Class I resources</a:t>
            </a:r>
          </a:p>
          <a:p>
            <a:r>
              <a:rPr lang="en-US" sz="2100" dirty="0"/>
              <a:t>Proposed exception to 50% renewable content criteria</a:t>
            </a:r>
          </a:p>
          <a:p>
            <a:pPr lvl="1"/>
            <a:r>
              <a:rPr lang="en-US" sz="1700" dirty="0"/>
              <a:t>Products for which the voluntary component is composed entirely of RPS Class I resources will be displayed as a renewable product</a:t>
            </a:r>
          </a:p>
          <a:p>
            <a:pPr lvl="2"/>
            <a:r>
              <a:rPr lang="en-US" sz="1600" dirty="0"/>
              <a:t>Subject to five % increment rule </a:t>
            </a:r>
            <a:endParaRPr lang="en-US" sz="1500" dirty="0"/>
          </a:p>
          <a:p>
            <a:r>
              <a:rPr lang="en-US" sz="1900"/>
              <a:t>Discussion</a:t>
            </a:r>
            <a:endParaRPr lang="en-US" sz="2400" dirty="0"/>
          </a:p>
          <a:p>
            <a:pPr lvl="1"/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95401" y="57150"/>
            <a:ext cx="7772400" cy="914400"/>
          </a:xfrm>
        </p:spPr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200" dirty="0"/>
              <a:t>municipal Aggregation Products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3417060"/>
      </p:ext>
    </p:extLst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2600" u="sng" dirty="0"/>
              <a:t>Display of Products</a:t>
            </a:r>
          </a:p>
          <a:p>
            <a:pPr lvl="0"/>
            <a:r>
              <a:rPr lang="en-US" sz="2300" dirty="0"/>
              <a:t>Current display protocol:</a:t>
            </a:r>
          </a:p>
          <a:p>
            <a:pPr lvl="1"/>
            <a:r>
              <a:rPr lang="en-US" sz="2100" dirty="0"/>
              <a:t>Basic service always appears as top product on website product page (regardless of user filtering/sorting)</a:t>
            </a:r>
          </a:p>
          <a:p>
            <a:pPr lvl="1"/>
            <a:r>
              <a:rPr lang="en-US" sz="2100" dirty="0"/>
              <a:t>Competitive supply products are initially displayed from lowest to highest monthly cost</a:t>
            </a:r>
          </a:p>
          <a:p>
            <a:r>
              <a:rPr lang="en-US" sz="2300" dirty="0"/>
              <a:t>Proposed display protocol</a:t>
            </a:r>
          </a:p>
          <a:p>
            <a:pPr lvl="1"/>
            <a:r>
              <a:rPr lang="en-US" sz="2100" dirty="0"/>
              <a:t>Default/standard municipal aggregation product always appears below basic service (regardless of user filtering/sorting)</a:t>
            </a:r>
          </a:p>
          <a:p>
            <a:pPr lvl="1"/>
            <a:r>
              <a:rPr lang="en-US" sz="2100" dirty="0"/>
              <a:t>Other municipal aggregation displayed using same rules as other competitive supply products </a:t>
            </a:r>
          </a:p>
          <a:p>
            <a:r>
              <a:rPr lang="en-US" sz="2300" dirty="0"/>
              <a:t>Discussion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95401" y="57150"/>
            <a:ext cx="7772400" cy="914400"/>
          </a:xfrm>
        </p:spPr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200" dirty="0"/>
              <a:t>municipal Aggregation Products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80860062"/>
      </p:ext>
    </p:extLst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3762" y="1276350"/>
            <a:ext cx="7546110" cy="32801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Municipal Aggregation Customer Education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Display of Basic Service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Display of Monthly Delivery 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Other?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95401" y="57150"/>
            <a:ext cx="7772400" cy="914400"/>
          </a:xfrm>
        </p:spPr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600" dirty="0"/>
              <a:t>Other Issues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64227727"/>
      </p:ext>
    </p:extLst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Department staff will distribute spreadsheet to municipal aggregators/consultants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Department staff will present proposals at next technical session regarding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Website renewable energy product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Display of municipal aggregation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0" dirty="0"/>
              <a:t>Department will </a:t>
            </a:r>
            <a:r>
              <a:rPr lang="en-US" sz="1700"/>
              <a:t>issue proposals </a:t>
            </a:r>
            <a:r>
              <a:rPr lang="en-US" sz="1700" dirty="0"/>
              <a:t>for </a:t>
            </a:r>
            <a:r>
              <a:rPr lang="en-US" sz="1700"/>
              <a:t>stakeholder comment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7/31/2019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F28FB93-0A08-4E7D-8E63-9EFA29F1E09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Energy Switch.MA</a:t>
            </a:r>
            <a:br>
              <a:rPr lang="en-US" dirty="0"/>
            </a:br>
            <a:r>
              <a:rPr lang="en-US" sz="36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911030577"/>
      </p:ext>
    </p:extLst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DPU PowerPoint Template- Wid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8103</TotalTime>
  <Words>522</Words>
  <Application>Microsoft Office PowerPoint</Application>
  <PresentationFormat>On-screen Show (16:9)</PresentationFormat>
  <Paragraphs>103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Courier New</vt:lpstr>
      <vt:lpstr>Garamond</vt:lpstr>
      <vt:lpstr>Trebuchet MS</vt:lpstr>
      <vt:lpstr>Verdana</vt:lpstr>
      <vt:lpstr>Wingdings</vt:lpstr>
      <vt:lpstr>DPU PowerPoint Template- Wide</vt:lpstr>
      <vt:lpstr>1_Custom Design</vt:lpstr>
      <vt:lpstr>Custom Design</vt:lpstr>
      <vt:lpstr> D.P.U. 19-07 Energy Switch Working Group Meeting</vt:lpstr>
      <vt:lpstr>Energy Switch Working Group AGENDA</vt:lpstr>
      <vt:lpstr>Energy Switch.MA municipal Aggregation Products</vt:lpstr>
      <vt:lpstr>Energy Switch.MA municipal Aggregation Products</vt:lpstr>
      <vt:lpstr>Energy Switch.MA municipal Aggregation Products</vt:lpstr>
      <vt:lpstr>Energy Switch.MA municipal Aggregation Products</vt:lpstr>
      <vt:lpstr>Energy Switch.MA municipal Aggregation Products</vt:lpstr>
      <vt:lpstr>Energy Switch.MA Other Issues</vt:lpstr>
      <vt:lpstr>Energy Switch.MA Next Steps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nathan.phelps</dc:creator>
  <cp:lastModifiedBy>Perlmutter, Barry (DPU)</cp:lastModifiedBy>
  <cp:revision>812</cp:revision>
  <cp:lastPrinted>2019-07-30T22:10:47Z</cp:lastPrinted>
  <dcterms:created xsi:type="dcterms:W3CDTF">2013-02-11T19:17:49Z</dcterms:created>
  <dcterms:modified xsi:type="dcterms:W3CDTF">2019-07-30T22:33:59Z</dcterms:modified>
</cp:coreProperties>
</file>