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86" r:id="rId2"/>
    <p:sldMasterId id="2147483674" r:id="rId3"/>
  </p:sldMasterIdLst>
  <p:notesMasterIdLst>
    <p:notesMasterId r:id="rId20"/>
  </p:notesMasterIdLst>
  <p:handoutMasterIdLst>
    <p:handoutMasterId r:id="rId21"/>
  </p:handoutMasterIdLst>
  <p:sldIdLst>
    <p:sldId id="257" r:id="rId4"/>
    <p:sldId id="372" r:id="rId5"/>
    <p:sldId id="395" r:id="rId6"/>
    <p:sldId id="458" r:id="rId7"/>
    <p:sldId id="440" r:id="rId8"/>
    <p:sldId id="449" r:id="rId9"/>
    <p:sldId id="462" r:id="rId10"/>
    <p:sldId id="417" r:id="rId11"/>
    <p:sldId id="450" r:id="rId12"/>
    <p:sldId id="445" r:id="rId13"/>
    <p:sldId id="472" r:id="rId14"/>
    <p:sldId id="471" r:id="rId15"/>
    <p:sldId id="463" r:id="rId16"/>
    <p:sldId id="470" r:id="rId17"/>
    <p:sldId id="468" r:id="rId18"/>
    <p:sldId id="429" r:id="rId19"/>
  </p:sldIdLst>
  <p:sldSz cx="9144000" cy="5143500" type="screen16x9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Treanton, Morgane (DPU)" initials="MT" lastIdx="28" clrIdx="0"/>
  <p:cmAuthor id="7" name="Bell-Pasht, Aimee (DPU)" initials="BA(" lastIdx="4" clrIdx="7"/>
  <p:cmAuthor id="1" name="Kristin Mahnke" initials="KM" lastIdx="15" clrIdx="1"/>
  <p:cmAuthor id="8" name="Perlmutter, Barry (DPU)" initials="PB(" lastIdx="17" clrIdx="8"/>
  <p:cmAuthor id="2" name="Kristin Mahnke" initials="KM [2]" lastIdx="1" clrIdx="2"/>
  <p:cmAuthor id="9" name="Leupold, Jeffrey (DPU)" initials="LJ(" lastIdx="13" clrIdx="9"/>
  <p:cmAuthor id="3" name="Kristin Mahnke" initials="KM [3]" lastIdx="1" clrIdx="3"/>
  <p:cmAuthor id="4" name="Kristin Mahnke" initials="KM [4]" lastIdx="1" clrIdx="4"/>
  <p:cmAuthor id="5" name="Belmont Library Patron" initials="BLP" lastIdx="1" clrIdx="5"/>
  <p:cmAuthor id="6" name="Jardin, Kristin J. (DPU)" initials="JKJ(" lastIdx="6" clrIdx="6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166B0"/>
    <a:srgbClr val="FDB728"/>
    <a:srgbClr val="3366FF"/>
    <a:srgbClr val="000099"/>
    <a:srgbClr val="000000"/>
    <a:srgbClr val="660033"/>
    <a:srgbClr val="800000"/>
    <a:srgbClr val="6666FF"/>
    <a:srgbClr val="CC0000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094" autoAdjust="0"/>
    <p:restoredTop sz="93738" autoAdjust="0"/>
  </p:normalViewPr>
  <p:slideViewPr>
    <p:cSldViewPr>
      <p:cViewPr varScale="1">
        <p:scale>
          <a:sx n="141" d="100"/>
          <a:sy n="141" d="100"/>
        </p:scale>
        <p:origin x="342" y="13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66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2946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3C0ECDC-37B9-4BE2-BB64-7A1EA28CBE4C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C72051F-73DB-42F4-834E-216DA11EE71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0489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846B055-626A-4474-A434-5AE34E89AE4E}" type="datetimeFigureOut">
              <a:rPr lang="en-US" smtClean="0"/>
              <a:pPr/>
              <a:t>8/6/2019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837FEA-1BDA-47F6-9E09-C939A17CC33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414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5328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381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531345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7165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3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3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7381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35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78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9408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5237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830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78681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920003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70039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6837FEA-1BDA-47F6-9E09-C939A17CC33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3819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1"/>
          <p:cNvGrpSpPr/>
          <p:nvPr/>
        </p:nvGrpSpPr>
        <p:grpSpPr>
          <a:xfrm>
            <a:off x="0" y="0"/>
            <a:ext cx="9144000" cy="4800600"/>
            <a:chOff x="0" y="0"/>
            <a:chExt cx="9144000" cy="6400800"/>
          </a:xfrm>
        </p:grpSpPr>
        <p:sp>
          <p:nvSpPr>
            <p:cNvPr id="16" name="Rectangle 15"/>
            <p:cNvSpPr/>
            <p:nvPr/>
          </p:nvSpPr>
          <p:spPr>
            <a:xfrm>
              <a:off x="1828800" y="4572000"/>
              <a:ext cx="6858000" cy="18288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spcBef>
                  <a:spcPts val="600"/>
                </a:spcBef>
              </a:pPr>
              <a:endParaRPr dirty="0"/>
            </a:p>
          </p:txBody>
        </p:sp>
        <p:grpSp>
          <p:nvGrpSpPr>
            <p:cNvPr id="8" name="Group 10"/>
            <p:cNvGrpSpPr/>
            <p:nvPr/>
          </p:nvGrpSpPr>
          <p:grpSpPr>
            <a:xfrm>
              <a:off x="0" y="0"/>
              <a:ext cx="9144000" cy="6400800"/>
              <a:chOff x="0" y="0"/>
              <a:chExt cx="9144000" cy="640080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0" y="0"/>
                <a:ext cx="9144000" cy="6400800"/>
              </a:xfrm>
              <a:prstGeom prst="rect">
                <a:avLst/>
              </a:prstGeom>
              <a:solidFill>
                <a:srgbClr val="4166B0"/>
              </a:solidFill>
              <a:ln>
                <a:noFill/>
              </a:ln>
              <a:effectLst>
                <a:reflection blurRad="6350" stA="50000" endA="300" endPos="38500" dist="50800" dir="5400000" sy="-100000" algn="bl" rotWithShape="0"/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dirty="0"/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0" y="0"/>
                <a:ext cx="1828800" cy="6400800"/>
              </a:xfrm>
              <a:prstGeom prst="rect">
                <a:avLst/>
              </a:prstGeom>
              <a:solidFill>
                <a:srgbClr val="FFC0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>
                  <a:spcBef>
                    <a:spcPts val="600"/>
                  </a:spcBef>
                </a:pPr>
                <a:endParaRPr dirty="0"/>
              </a:p>
            </p:txBody>
          </p:sp>
        </p:grp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34202" y="4914900"/>
            <a:ext cx="1676400" cy="171450"/>
          </a:xfrm>
        </p:spPr>
        <p:txBody>
          <a:bodyPr vert="horz" lIns="91440" tIns="45720" rIns="91440" bIns="45720" rtlCol="0" anchor="t" anchorCtr="0"/>
          <a:lstStyle>
            <a:lvl1pPr marL="0" algn="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91555" y="4914900"/>
            <a:ext cx="3899646" cy="171450"/>
          </a:xfrm>
        </p:spPr>
        <p:txBody>
          <a:bodyPr anchor="t" anchorCtr="0"/>
          <a:lstStyle>
            <a:lvl1pPr>
              <a:defRPr>
                <a:solidFill>
                  <a:sysClr val="windowText" lastClr="000000"/>
                </a:solidFill>
              </a:defRPr>
            </a:lvl1pPr>
          </a:lstStyle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7201" y="4916634"/>
            <a:ext cx="762000" cy="171450"/>
          </a:xfrm>
          <a:noFill/>
          <a:ln>
            <a:noFill/>
          </a:ln>
          <a:effectLst/>
        </p:spPr>
        <p:txBody>
          <a:bodyPr/>
          <a:lstStyle>
            <a:lvl1pPr algn="ctr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5877" y="1714500"/>
            <a:ext cx="6763326" cy="971550"/>
          </a:xfrm>
          <a:noFill/>
        </p:spPr>
        <p:txBody>
          <a:bodyPr>
            <a:noAutofit/>
            <a:scene3d>
              <a:camera prst="orthographicFront"/>
              <a:lightRig rig="soft" dir="t">
                <a:rot lat="0" lon="0" rev="10800000"/>
              </a:lightRig>
            </a:scene3d>
            <a:sp3d>
              <a:contourClr>
                <a:srgbClr val="DDDDDD"/>
              </a:contourClr>
            </a:sp3d>
          </a:bodyPr>
          <a:lstStyle>
            <a:lvl1pPr marL="0" indent="0" algn="l">
              <a:spcBef>
                <a:spcPts val="0"/>
              </a:spcBef>
              <a:buNone/>
              <a:defRPr sz="32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75877" y="171450"/>
            <a:ext cx="6763326" cy="1371600"/>
          </a:xfrm>
        </p:spPr>
        <p:txBody>
          <a:bodyPr anchor="b" anchorCtr="0">
            <a:noAutofit/>
          </a:bodyPr>
          <a:lstStyle>
            <a:lvl1pPr algn="l">
              <a:defRPr sz="54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 hasCustomPrompt="1"/>
          </p:nvPr>
        </p:nvSpPr>
        <p:spPr>
          <a:xfrm>
            <a:off x="2057400" y="3028950"/>
            <a:ext cx="3124201" cy="1428750"/>
          </a:xfrm>
          <a:noFill/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000" b="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/>
              <a:t>Click to add information about the first presenter</a:t>
            </a:r>
          </a:p>
        </p:txBody>
      </p:sp>
      <p:sp>
        <p:nvSpPr>
          <p:cNvPr id="26" name="Text Placeholder 2"/>
          <p:cNvSpPr>
            <a:spLocks noGrp="1"/>
          </p:cNvSpPr>
          <p:nvPr>
            <p:ph type="body" idx="14" hasCustomPrompt="1"/>
          </p:nvPr>
        </p:nvSpPr>
        <p:spPr>
          <a:xfrm>
            <a:off x="5686426" y="3028950"/>
            <a:ext cx="3124201" cy="1428750"/>
          </a:xfrm>
          <a:noFill/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None/>
              <a:defRPr sz="2000" b="0" kern="1200">
                <a:solidFill>
                  <a:schemeClr val="bg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/>
              <a:t>Click to add information about the second presenter</a:t>
            </a:r>
          </a:p>
        </p:txBody>
      </p:sp>
      <p:pic>
        <p:nvPicPr>
          <p:cNvPr id="17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3871" y="-99120"/>
            <a:ext cx="1885356" cy="2144785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00199" y="1276350"/>
            <a:ext cx="7239001" cy="3352800"/>
          </a:xfrm>
          <a:noFill/>
          <a:ln w="101600" cmpd="sng">
            <a:miter lim="800000"/>
          </a:ln>
          <a:effectLst>
            <a:outerShdw blurRad="63500" sx="102000" sy="102000" algn="ctr" rotWithShape="0">
              <a:prstClr val="black">
                <a:alpha val="30000"/>
              </a:prstClr>
            </a:outerShdw>
          </a:effectLst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524001" y="114300"/>
            <a:ext cx="73914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0"/>
          <p:cNvGrpSpPr/>
          <p:nvPr/>
        </p:nvGrpSpPr>
        <p:grpSpPr>
          <a:xfrm>
            <a:off x="7772401" y="0"/>
            <a:ext cx="1371600" cy="5143500"/>
            <a:chOff x="7329488" y="457200"/>
            <a:chExt cx="1371600" cy="6858000"/>
          </a:xfrm>
        </p:grpSpPr>
        <p:sp>
          <p:nvSpPr>
            <p:cNvPr id="19" name="Rectangle 18"/>
            <p:cNvSpPr/>
            <p:nvPr/>
          </p:nvSpPr>
          <p:spPr>
            <a:xfrm>
              <a:off x="7329488" y="457200"/>
              <a:ext cx="1371600" cy="6858000"/>
            </a:xfrm>
            <a:prstGeom prst="rect">
              <a:avLst/>
            </a:prstGeom>
            <a:solidFill>
              <a:srgbClr val="4166B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7329488" y="457200"/>
              <a:ext cx="1357312" cy="1397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 hasCustomPrompt="1"/>
          </p:nvPr>
        </p:nvSpPr>
        <p:spPr>
          <a:xfrm>
            <a:off x="7924801" y="1123950"/>
            <a:ext cx="1066800" cy="3905250"/>
          </a:xfrm>
        </p:spPr>
        <p:txBody>
          <a:bodyPr vert="eaVert">
            <a:noAutofit/>
          </a:bodyPr>
          <a:lstStyle>
            <a:lvl1pPr>
              <a:defRPr sz="4000"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 hasCustomPrompt="1"/>
          </p:nvPr>
        </p:nvSpPr>
        <p:spPr>
          <a:xfrm>
            <a:off x="533400" y="133351"/>
            <a:ext cx="7086601" cy="4876800"/>
          </a:xfrm>
        </p:spPr>
        <p:txBody>
          <a:bodyPr vert="eaVert"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2400" y="3867150"/>
            <a:ext cx="304800" cy="1143000"/>
          </a:xfrm>
        </p:spPr>
        <p:txBody>
          <a:bodyPr vert="vert"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" y="1352550"/>
            <a:ext cx="304800" cy="2362200"/>
          </a:xfrm>
        </p:spPr>
        <p:txBody>
          <a:bodyPr vert="vert"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-228600" y="514350"/>
            <a:ext cx="1066800" cy="304800"/>
          </a:xfrm>
        </p:spPr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924801" y="-102564"/>
            <a:ext cx="1066800" cy="1213593"/>
          </a:xfrm>
          <a:prstGeom prst="rect">
            <a:avLst/>
          </a:prstGeom>
          <a:noFill/>
          <a:scene3d>
            <a:camera prst="orthographicFront">
              <a:rot lat="0" lon="0" rev="16200000"/>
            </a:camera>
            <a:lightRig rig="threePt" dir="t"/>
          </a:scene3d>
        </p:spPr>
      </p:pic>
    </p:spTree>
  </p:cSld>
  <p:clrMapOvr>
    <a:masterClrMapping/>
  </p:clrMapOvr>
  <p:transition>
    <p:cut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8613"/>
            <a:ext cx="7772400" cy="11017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5"/>
            <a:ext cx="7772400" cy="10223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79638"/>
            <a:ext cx="7772400" cy="11255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0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0938"/>
            <a:ext cx="4040188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950"/>
            <a:ext cx="4040188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150938"/>
            <a:ext cx="4041775" cy="4810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31950"/>
            <a:ext cx="4041775" cy="2962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cut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3008313" cy="8715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4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076325"/>
            <a:ext cx="3008313" cy="35179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60375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900"/>
            <a:ext cx="5486400" cy="603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6375"/>
            <a:ext cx="2057400" cy="43878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6375"/>
            <a:ext cx="6019800" cy="43878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Layout with Anim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US" dirty="0"/>
              <a:t>Click to Enter Title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 hasCustomPrompt="1"/>
          </p:nvPr>
        </p:nvSpPr>
        <p:spPr>
          <a:xfrm>
            <a:off x="1447799" y="1314451"/>
            <a:ext cx="7543801" cy="3280172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animBg="1">
        <p:tmplLst>
          <p:tmpl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1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presetID="59" presetClass="entr"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0"/>
          <p:cNvGrpSpPr/>
          <p:nvPr/>
        </p:nvGrpSpPr>
        <p:grpSpPr>
          <a:xfrm>
            <a:off x="0" y="0"/>
            <a:ext cx="9144000" cy="5143500"/>
            <a:chOff x="0" y="0"/>
            <a:chExt cx="9144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371600" cy="6858000"/>
            </a:xfrm>
            <a:prstGeom prst="rect">
              <a:avLst/>
            </a:pr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2514600"/>
              <a:ext cx="1371600" cy="1828800"/>
            </a:xfrm>
            <a:prstGeom prst="rect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371600" y="2514600"/>
              <a:ext cx="7772400" cy="1828800"/>
            </a:xfrm>
            <a:prstGeom prst="rect">
              <a:avLst/>
            </a:prstGeom>
            <a:solidFill>
              <a:srgbClr val="4166B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 dirty="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927" y="3371850"/>
            <a:ext cx="1143001" cy="1428750"/>
          </a:xfrm>
          <a:noFill/>
        </p:spPr>
        <p:txBody>
          <a:bodyPr vert="horz" lIns="91440" tIns="45720" rIns="91440" bIns="45720" rtlCol="0">
            <a:normAutofit/>
          </a:bodyPr>
          <a:lstStyle>
            <a:lvl1pPr marL="0" indent="0">
              <a:lnSpc>
                <a:spcPct val="200000"/>
              </a:lnSpc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lnSpc>
                <a:spcPct val="150000"/>
              </a:lnSpc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39000" y="4917186"/>
            <a:ext cx="1673353" cy="171450"/>
          </a:xfrm>
        </p:spPr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524001" y="4917186"/>
            <a:ext cx="3441193" cy="171450"/>
          </a:xfrm>
        </p:spPr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04801" y="4917186"/>
            <a:ext cx="762000" cy="171450"/>
          </a:xfrm>
          <a:noFill/>
          <a:ln>
            <a:noFill/>
          </a:ln>
          <a:effectLst/>
        </p:spPr>
        <p:txBody>
          <a:bodyPr vert="horz" lIns="91440" tIns="45720" rIns="91440" bIns="45720" rtlCol="0" anchor="ctr"/>
          <a:lstStyle>
            <a:lvl1pPr marL="0" algn="ctr" defTabSz="914400" rtl="0" eaLnBrk="1" latinLnBrk="0" hangingPunct="1">
              <a:defRPr sz="900" kern="1200" cap="small" baseline="0">
                <a:solidFill>
                  <a:sysClr val="windowText" lastClr="000000"/>
                </a:solidFill>
                <a:latin typeface="+mj-lt"/>
                <a:ea typeface="+mn-ea"/>
                <a:cs typeface="+mn-cs"/>
              </a:defRPr>
            </a:lvl1pPr>
          </a:lstStyle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1752602" y="2114550"/>
            <a:ext cx="7162800" cy="914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pic>
        <p:nvPicPr>
          <p:cNvPr id="13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1570" y="1802436"/>
            <a:ext cx="1426684" cy="1622999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1447801" y="1276350"/>
            <a:ext cx="3657600" cy="3318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94375" y="1276350"/>
            <a:ext cx="3657600" cy="3318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800" y="4767263"/>
            <a:ext cx="3733801" cy="273844"/>
          </a:xfrm>
        </p:spPr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</p:spTree>
  </p:cSld>
  <p:clrMapOvr>
    <a:masterClrMapping/>
  </p:clrMapOvr>
  <p:transition>
    <p:cut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447801" y="1212056"/>
            <a:ext cx="3657600" cy="479822"/>
          </a:xfrm>
        </p:spPr>
        <p:txBody>
          <a:bodyPr vert="horz" lIns="91440" tIns="45720" rIns="91440" bIns="45720" rtlCol="0" anchor="ctr" anchorCtr="0">
            <a:noAutofit/>
          </a:bodyPr>
          <a:lstStyle>
            <a:lvl1pPr marL="0" indent="0">
              <a:buNone/>
              <a:defRPr sz="2200" b="0" kern="1200">
                <a:solidFill>
                  <a:schemeClr val="tx1"/>
                </a:solidFill>
                <a:latin typeface="Verdana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80000"/>
              <a:buFont typeface="Wingdings" pitchFamily="2" charset="2"/>
              <a:buNone/>
            </a:pPr>
            <a:r>
              <a:rPr lang="en-US" dirty="0"/>
              <a:t>Click to add text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5287060" y="1212056"/>
            <a:ext cx="3657600" cy="479822"/>
          </a:xfrm>
        </p:spPr>
        <p:txBody>
          <a:bodyPr anchor="ctr" anchorCtr="0">
            <a:noAutofit/>
          </a:bodyPr>
          <a:lstStyle>
            <a:lvl1pPr marL="0" indent="0">
              <a:buNone/>
              <a:defRPr sz="2200" b="0">
                <a:latin typeface="Verdana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text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1447800" y="4767263"/>
            <a:ext cx="3733801" cy="273844"/>
          </a:xfrm>
        </p:spPr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1447801" y="1749028"/>
            <a:ext cx="3657600" cy="2937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13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5287060" y="1749028"/>
            <a:ext cx="3657600" cy="2937272"/>
          </a:xfrm>
        </p:spPr>
        <p:txBody>
          <a:bodyPr>
            <a:normAutofit/>
          </a:bodyPr>
          <a:lstStyle>
            <a:lvl1pPr marL="228600" indent="-228600">
              <a:defRPr sz="2200"/>
            </a:lvl1pPr>
            <a:lvl2pPr marL="457200" indent="-228600">
              <a:defRPr sz="2000"/>
            </a:lvl2pPr>
            <a:lvl3pPr marL="685800" indent="-228600">
              <a:defRPr sz="1800"/>
            </a:lvl3pPr>
            <a:lvl4pPr marL="914400" indent="-228600">
              <a:defRPr sz="1600"/>
            </a:lvl4pPr>
            <a:lvl5pPr marL="1143000" indent="-228600"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</p:spTree>
  </p:cSld>
  <p:clrMapOvr>
    <a:masterClrMapping/>
  </p:clrMapOvr>
  <p:transition>
    <p:cut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1085850"/>
          </a:xfrm>
          <a:prstGeom prst="rect">
            <a:avLst/>
          </a:prstGeom>
          <a:solidFill>
            <a:srgbClr val="4166B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0" y="0"/>
            <a:ext cx="1219200" cy="108585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r>
              <a:rPr lang="en-US" dirty="0"/>
              <a:t>Click to Enter Title</a:t>
            </a:r>
            <a:endParaRPr dirty="0"/>
          </a:p>
        </p:txBody>
      </p:sp>
      <p:pic>
        <p:nvPicPr>
          <p:cNvPr id="12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6" y="-29261"/>
            <a:ext cx="1042124" cy="118552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" cy="1085850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6/6/2019 </a:t>
            </a:r>
            <a:endParaRPr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516" y="-29261"/>
            <a:ext cx="1042124" cy="1185521"/>
          </a:xfrm>
          <a:prstGeom prst="rect">
            <a:avLst/>
          </a:prstGeom>
          <a:noFill/>
        </p:spPr>
      </p:pic>
    </p:spTree>
  </p:cSld>
  <p:clrMapOvr>
    <a:masterClrMapping/>
  </p:clrMapOvr>
  <p:transition>
    <p:cut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11"/>
          <p:cNvGrpSpPr/>
          <p:nvPr/>
        </p:nvGrpSpPr>
        <p:grpSpPr>
          <a:xfrm>
            <a:off x="0" y="1"/>
            <a:ext cx="9144000" cy="5113324"/>
            <a:chOff x="0" y="-1"/>
            <a:chExt cx="9144000" cy="6817766"/>
          </a:xfrm>
        </p:grpSpPr>
        <p:sp>
          <p:nvSpPr>
            <p:cNvPr id="7" name="Rectangle 6"/>
            <p:cNvSpPr/>
            <p:nvPr/>
          </p:nvSpPr>
          <p:spPr>
            <a:xfrm>
              <a:off x="0" y="-1"/>
              <a:ext cx="9144000" cy="1371600"/>
            </a:xfrm>
            <a:prstGeom prst="rect">
              <a:avLst/>
            </a:prstGeom>
            <a:solidFill>
              <a:srgbClr val="4166B0"/>
            </a:solidFill>
            <a:ln>
              <a:noFill/>
            </a:ln>
            <a:effectLst>
              <a:reflection blurRad="6350" stA="50000" endA="300" endPos="38500" dist="50800" dir="5400000" sy="-100000" algn="bl" rotWithShape="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  <p:sp>
          <p:nvSpPr>
            <p:cNvPr id="8" name="Rectangle 7"/>
            <p:cNvSpPr/>
            <p:nvPr/>
          </p:nvSpPr>
          <p:spPr>
            <a:xfrm>
              <a:off x="0" y="19506"/>
              <a:ext cx="1265530" cy="6798259"/>
            </a:xfrm>
            <a:prstGeom prst="rect">
              <a:avLst/>
            </a:prstGeom>
            <a:solidFill>
              <a:srgbClr val="FDB728"/>
            </a:solidFill>
            <a:ln>
              <a:solidFill>
                <a:srgbClr val="4166B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dirty="0"/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314451"/>
            <a:ext cx="7546110" cy="3280172"/>
          </a:xfrm>
          <a:prstGeom prst="rect">
            <a:avLst/>
          </a:prstGeom>
          <a:solidFill>
            <a:schemeClr val="bg1">
              <a:alpha val="40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799" y="114300"/>
            <a:ext cx="7543801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4767263"/>
            <a:ext cx="2438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6/6/2019 </a:t>
            </a:r>
            <a:endParaRPr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47800" y="4767263"/>
            <a:ext cx="44958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Privileged, confidential, protected communication, for the intended recipient only</a:t>
            </a:r>
            <a:endParaRPr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199" y="4765964"/>
            <a:ext cx="1143001" cy="2751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 cap="small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Slide </a:t>
            </a:r>
            <a:fld id="{DF28FB93-0A08-4E7D-8E63-9EFA29F1E09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027" name="Picture 3" descr="C:\Users\Nathan.Phelps\AppData\Local\Microsoft\Windows\Temporary Internet Files\Content.Outlook\LKZ6HHZ8\dpu_logo_new_no-dots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6200" y="-29261"/>
            <a:ext cx="1042124" cy="118552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3" r:id="rId3"/>
    <p:sldLayoutId id="214748367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9" r:id="rId10"/>
    <p:sldLayoutId id="2147483670" r:id="rId11"/>
    <p:sldLayoutId id="2147483671" r:id="rId12"/>
  </p:sldLayoutIdLst>
  <p:transition>
    <p:cut thruBlk="1"/>
  </p:transition>
  <p:hf hdr="0"/>
  <p:txStyles>
    <p:titleStyle>
      <a:lvl1pPr algn="ctr" defTabSz="914400" rtl="0" eaLnBrk="1" latinLnBrk="0" hangingPunct="1">
        <a:spcBef>
          <a:spcPct val="0"/>
        </a:spcBef>
        <a:buNone/>
        <a:defRPr sz="4000" kern="1200" cap="small" spc="200" baseline="0">
          <a:solidFill>
            <a:schemeClr val="bg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Garamond" pitchFamily="18" charset="0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200"/>
        </a:spcBef>
        <a:buClr>
          <a:srgbClr val="000099"/>
        </a:buClr>
        <a:buSzPct val="80000"/>
        <a:buFontTx/>
        <a:buBlip>
          <a:blip r:embed="rId15"/>
        </a:buBlip>
        <a:defRPr sz="2200" kern="1200">
          <a:solidFill>
            <a:schemeClr val="tx1"/>
          </a:solidFill>
          <a:latin typeface="Verdana" pitchFamily="34" charset="0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900"/>
        </a:spcBef>
        <a:buClr>
          <a:srgbClr val="000099"/>
        </a:buClr>
        <a:buSzPct val="80000"/>
        <a:buFont typeface="Courier New" pitchFamily="49" charset="0"/>
        <a:buChar char="o"/>
        <a:defRPr sz="2000" kern="1200">
          <a:solidFill>
            <a:schemeClr val="tx1"/>
          </a:solidFill>
          <a:latin typeface="Verdana" pitchFamily="34" charset="0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600"/>
        </a:spcBef>
        <a:buClr>
          <a:srgbClr val="000099"/>
        </a:buClr>
        <a:buSzPct val="80000"/>
        <a:buFont typeface="Courier New" pitchFamily="49" charset="0"/>
        <a:buChar char="o"/>
        <a:defRPr sz="1800" kern="1200">
          <a:solidFill>
            <a:schemeClr val="tx1"/>
          </a:solidFill>
          <a:latin typeface="Verdana" pitchFamily="34" charset="0"/>
          <a:ea typeface="+mn-ea"/>
          <a:cs typeface="+mn-cs"/>
        </a:defRPr>
      </a:lvl3pPr>
      <a:lvl4pPr marL="1828800" indent="-457200" algn="l" defTabSz="914400" rtl="0" eaLnBrk="1" latinLnBrk="0" hangingPunct="1">
        <a:spcBef>
          <a:spcPts val="600"/>
        </a:spcBef>
        <a:buClr>
          <a:srgbClr val="000099"/>
        </a:buClr>
        <a:buSzPct val="80000"/>
        <a:buFont typeface="Courier New" pitchFamily="49" charset="0"/>
        <a:buChar char="o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4pPr>
      <a:lvl5pPr marL="2286000" indent="-457200" algn="l" defTabSz="914400" rtl="0" eaLnBrk="1" latinLnBrk="0" hangingPunct="1">
        <a:spcBef>
          <a:spcPts val="300"/>
        </a:spcBef>
        <a:buClr>
          <a:srgbClr val="000099"/>
        </a:buClr>
        <a:buSzPct val="80000"/>
        <a:buFont typeface="Courier New" pitchFamily="49" charset="0"/>
        <a:buChar char="o"/>
        <a:defRPr sz="1600" kern="1200">
          <a:solidFill>
            <a:schemeClr val="tx1"/>
          </a:solidFill>
          <a:latin typeface="Verdana" pitchFamily="34" charset="0"/>
          <a:ea typeface="+mn-ea"/>
          <a:cs typeface="+mn-cs"/>
        </a:defRPr>
      </a:lvl5pPr>
      <a:lvl6pPr marL="2743200" indent="-457200" algn="l" defTabSz="914400" rtl="0" eaLnBrk="1" latinLnBrk="0" hangingPunct="1">
        <a:spcBef>
          <a:spcPts val="1200"/>
        </a:spcBef>
        <a:buClr>
          <a:schemeClr val="accent6"/>
        </a:buClr>
        <a:buSzPct val="90000"/>
        <a:buFont typeface="Wingdings" pitchFamily="2" charset="2"/>
        <a:buChar char="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3200400" indent="-457200" algn="l" defTabSz="914400" rtl="0" eaLnBrk="1" latinLnBrk="0" hangingPunct="1">
        <a:spcBef>
          <a:spcPts val="1200"/>
        </a:spcBef>
        <a:buClr>
          <a:schemeClr val="accent1"/>
        </a:buClr>
        <a:buSzPct val="70000"/>
        <a:buFont typeface="Wingdings" pitchFamily="2" charset="2"/>
        <a:buChar char="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657600" indent="-457200" algn="l" defTabSz="914400" rtl="0" eaLnBrk="1" latinLnBrk="0" hangingPunct="1">
        <a:spcBef>
          <a:spcPts val="1200"/>
        </a:spcBef>
        <a:buClr>
          <a:schemeClr val="accent3"/>
        </a:buClr>
        <a:buFont typeface="Courier New" pitchFamily="49" charset="0"/>
        <a:buChar char="o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4114800" indent="-457200" algn="l" defTabSz="914400" rtl="0" eaLnBrk="1" latinLnBrk="0" hangingPunct="1">
        <a:spcBef>
          <a:spcPts val="12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4375C0-6206-435E-99FB-6231BF6EC02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6375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0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6/6/2019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Privileged, confidential, protected communication, for the intended recipient only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6E3EE4-DCB8-4C8D-A8ED-3FEF36E55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164993" y="2743200"/>
            <a:ext cx="6763326" cy="971550"/>
          </a:xfrm>
        </p:spPr>
        <p:txBody>
          <a:bodyPr/>
          <a:lstStyle/>
          <a:p>
            <a:r>
              <a:rPr lang="en-US" dirty="0"/>
              <a:t>August 06, 2019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2128550" y="1441588"/>
            <a:ext cx="6763326" cy="1371600"/>
          </a:xfrm>
        </p:spPr>
        <p:txBody>
          <a:bodyPr/>
          <a:lstStyle/>
          <a:p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br>
              <a:rPr lang="en-US" sz="4400" dirty="0"/>
            </a:br>
            <a:r>
              <a:rPr lang="en-US" sz="4400" dirty="0"/>
              <a:t>D.P.U. 19-07</a:t>
            </a:r>
            <a:br>
              <a:rPr lang="en-US" sz="4400" dirty="0"/>
            </a:br>
            <a:r>
              <a:rPr lang="en-US" sz="4400" dirty="0"/>
              <a:t>Stakeholder Working Group Meeting #2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3"/>
          </p:nvPr>
        </p:nvSpPr>
        <p:spPr>
          <a:xfrm>
            <a:off x="2209800" y="3714750"/>
            <a:ext cx="6600827" cy="74295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314451"/>
            <a:ext cx="7546110" cy="328017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2400" u="sng" dirty="0"/>
              <a:t>Consumer Advocate Proposal</a:t>
            </a:r>
            <a:endParaRPr lang="en-US" sz="1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License Review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/>
              <a:t>publicly </a:t>
            </a:r>
            <a:r>
              <a:rPr lang="en-US" dirty="0"/>
              <a:t>docketed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following information available on Department website (redacted as appropriate)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marketing vendor contracts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marketing materials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training materials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compliance policy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lawsuits in other states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information (</a:t>
            </a:r>
            <a:r>
              <a:rPr lang="en-US" dirty="0" err="1"/>
              <a:t>unredacted</a:t>
            </a:r>
            <a:r>
              <a:rPr lang="en-US" dirty="0"/>
              <a:t>) available to AG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i="1" dirty="0"/>
          </a:p>
          <a:p>
            <a:pPr lvl="1"/>
            <a:endParaRPr lang="en-US" sz="1400" dirty="0"/>
          </a:p>
          <a:p>
            <a:pPr lvl="1">
              <a:buFont typeface="+mj-lt"/>
              <a:buAutoNum type="arabicPeriod"/>
            </a:pPr>
            <a:endParaRPr lang="en-US" sz="17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Oversight of Marketing Vendors</a:t>
            </a:r>
          </a:p>
        </p:txBody>
      </p:sp>
    </p:spTree>
    <p:extLst>
      <p:ext uri="{BB962C8B-B14F-4D97-AF65-F5344CB8AC3E}">
        <p14:creationId xmlns:p14="http://schemas.microsoft.com/office/powerpoint/2010/main" val="2708673075"/>
      </p:ext>
    </p:extLst>
  </p:cSld>
  <p:clrMapOvr>
    <a:masterClrMapping/>
  </p:clrMapOvr>
  <p:transition>
    <p:cut thruBlk="1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314451"/>
            <a:ext cx="7546110" cy="328017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400" u="sng" dirty="0"/>
              <a:t>Consumer Advocate Proposal</a:t>
            </a:r>
            <a:r>
              <a:rPr lang="en-US" sz="2400" dirty="0"/>
              <a:t> </a:t>
            </a:r>
            <a:r>
              <a:rPr lang="en-US" sz="1400" dirty="0"/>
              <a:t>(cont.)</a:t>
            </a:r>
            <a:endParaRPr lang="en-US" sz="14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Reporting requirements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Report following information on “rolling” basis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marketing vendor contracts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marketing materials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Door-to-Door Marketing Notification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location should be available on website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changes to current Notice requirements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multiple contact persons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copy of municipal permit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zip code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provided 2 days prior to start of campaign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Notice provided directly to AG</a:t>
            </a:r>
          </a:p>
          <a:p>
            <a:pPr lvl="2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i="1" dirty="0"/>
          </a:p>
          <a:p>
            <a:pPr lvl="1"/>
            <a:endParaRPr lang="en-US" sz="1400" dirty="0"/>
          </a:p>
          <a:p>
            <a:pPr lvl="1">
              <a:buFont typeface="+mj-lt"/>
              <a:buAutoNum type="arabicPeriod"/>
            </a:pPr>
            <a:endParaRPr lang="en-US" sz="17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Oversight of Marketing Vendors</a:t>
            </a:r>
          </a:p>
        </p:txBody>
      </p:sp>
    </p:spTree>
    <p:extLst>
      <p:ext uri="{BB962C8B-B14F-4D97-AF65-F5344CB8AC3E}">
        <p14:creationId xmlns:p14="http://schemas.microsoft.com/office/powerpoint/2010/main" val="1544074348"/>
      </p:ext>
    </p:extLst>
  </p:cSld>
  <p:clrMapOvr>
    <a:masterClrMapping/>
  </p:clrMapOvr>
  <p:transition>
    <p:cut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314451"/>
            <a:ext cx="7546110" cy="32801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/>
              <a:t>Consumer Advocate Proposal</a:t>
            </a:r>
            <a:r>
              <a:rPr lang="en-US" sz="2400" dirty="0"/>
              <a:t> </a:t>
            </a:r>
            <a:r>
              <a:rPr lang="en-US" sz="1300" dirty="0"/>
              <a:t>(cont.)</a:t>
            </a:r>
            <a:endParaRPr lang="en-US" sz="13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Mandatory Recording of  Door-to-Door and Telemarketing Interactions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if customer refuses, salesperson ends conversation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recording identified by date/time/customer identifier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maintain recordings for five years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Department approves recording equipment/technology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i="1" dirty="0"/>
          </a:p>
          <a:p>
            <a:pPr lvl="1"/>
            <a:endParaRPr lang="en-US" sz="1400" dirty="0"/>
          </a:p>
          <a:p>
            <a:pPr lvl="1">
              <a:buFont typeface="+mj-lt"/>
              <a:buAutoNum type="arabicPeriod"/>
            </a:pPr>
            <a:endParaRPr lang="en-US" sz="17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Oversight of Marketing Vendors</a:t>
            </a:r>
          </a:p>
        </p:txBody>
      </p:sp>
    </p:spTree>
    <p:extLst>
      <p:ext uri="{BB962C8B-B14F-4D97-AF65-F5344CB8AC3E}">
        <p14:creationId xmlns:p14="http://schemas.microsoft.com/office/powerpoint/2010/main" val="2824855024"/>
      </p:ext>
    </p:extLst>
  </p:cSld>
  <p:clrMapOvr>
    <a:masterClrMapping/>
  </p:clrMapOvr>
  <p:transition>
    <p:cut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314451"/>
            <a:ext cx="7546110" cy="32801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/>
              <a:t>Consumer Advocate Proposal</a:t>
            </a:r>
            <a:r>
              <a:rPr lang="en-US" sz="2400" dirty="0"/>
              <a:t> </a:t>
            </a:r>
            <a:r>
              <a:rPr lang="en-US" sz="1300" dirty="0"/>
              <a:t>(cont.)</a:t>
            </a:r>
            <a:endParaRPr lang="en-US" sz="1300" i="1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Third-Party Verification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Vendors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not affiliated with supplier or third-party marketer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compensation not tied to successful enrollments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submit contracts on ongoing basis</a:t>
            </a:r>
            <a:r>
              <a:rPr lang="en-US" sz="2400" dirty="0"/>
              <a:t> 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Calls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audits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maintain recordings for five years</a:t>
            </a:r>
          </a:p>
          <a:p>
            <a:pPr lvl="1"/>
            <a:endParaRPr lang="en-US" sz="1400" dirty="0"/>
          </a:p>
          <a:p>
            <a:pPr lvl="1">
              <a:buFont typeface="+mj-lt"/>
              <a:buAutoNum type="arabicPeriod"/>
            </a:pPr>
            <a:endParaRPr lang="en-US" sz="17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Oversight of Marketing Vendors </a:t>
            </a:r>
            <a:r>
              <a:rPr lang="en-US" sz="2800" dirty="0"/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2191412552"/>
      </p:ext>
    </p:extLst>
  </p:cSld>
  <p:clrMapOvr>
    <a:masterClrMapping/>
  </p:clrMapOvr>
  <p:transition>
    <p:cut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314451"/>
            <a:ext cx="7546110" cy="32801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400" u="sng" dirty="0"/>
              <a:t>Consumer Advocate Proposal</a:t>
            </a:r>
            <a:r>
              <a:rPr lang="en-US" sz="2400" dirty="0"/>
              <a:t> </a:t>
            </a:r>
            <a:r>
              <a:rPr lang="en-US" sz="1300" dirty="0"/>
              <a:t>(cont.)</a:t>
            </a:r>
            <a:endParaRPr lang="en-US" sz="13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Auditing Requirements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Regularly audit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Marketer recordings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Contracts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Upon discovery of misleading/false information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Terminate agreement with vendor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Refund sales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Action to protect against “spoofing”</a:t>
            </a:r>
            <a:endParaRPr lang="en-US" sz="1400" dirty="0"/>
          </a:p>
          <a:p>
            <a:pPr lvl="1">
              <a:buFont typeface="+mj-lt"/>
              <a:buAutoNum type="arabicPeriod"/>
            </a:pPr>
            <a:endParaRPr lang="en-US" sz="17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Oversight of Marketing Vendors </a:t>
            </a:r>
            <a:r>
              <a:rPr lang="en-US" sz="2800" dirty="0"/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21805424"/>
      </p:ext>
    </p:extLst>
  </p:cSld>
  <p:clrMapOvr>
    <a:masterClrMapping/>
  </p:clrMapOvr>
  <p:transition>
    <p:cut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314451"/>
            <a:ext cx="7546110" cy="3280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u="sng" dirty="0"/>
              <a:t>Consumer Advocate Proposal</a:t>
            </a:r>
            <a:r>
              <a:rPr lang="en-US" sz="2400" dirty="0"/>
              <a:t> </a:t>
            </a:r>
            <a:r>
              <a:rPr lang="en-US" sz="1200" dirty="0"/>
              <a:t>(cont.)</a:t>
            </a:r>
            <a:endParaRPr lang="en-US" sz="1200" u="sng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400" dirty="0"/>
              <a:t>Customer Complaint/Inquiry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Retain documentation for minimum of 5 years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identify marketer, as applicable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annual summary log to Department and AG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/>
              <a:t>detailed information upon request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Provide information to municipalities upon request</a:t>
            </a:r>
          </a:p>
          <a:p>
            <a:pPr lvl="1"/>
            <a:endParaRPr lang="en-US" sz="1400" dirty="0"/>
          </a:p>
          <a:p>
            <a:pPr lvl="1">
              <a:buFont typeface="+mj-lt"/>
              <a:buAutoNum type="arabicPeriod"/>
            </a:pPr>
            <a:endParaRPr lang="en-US" sz="17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Oversight of Marketing Vendors </a:t>
            </a:r>
            <a:r>
              <a:rPr lang="en-US" sz="2800" dirty="0"/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3519676291"/>
      </p:ext>
    </p:extLst>
  </p:cSld>
  <p:clrMapOvr>
    <a:masterClrMapping/>
  </p:clrMapOvr>
  <p:transition>
    <p:cut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Department will distribute (revised) Automatic Renewal and Contract Pricing report tables to suppliers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Suppliers to submit populated tables no later than September 6, for discussion at upcoming technical session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Department will convene next technical session in September</a:t>
            </a:r>
          </a:p>
          <a:p>
            <a:pPr lvl="1">
              <a:buFont typeface="+mj-lt"/>
              <a:buAutoNum type="arabicPeriod"/>
            </a:pPr>
            <a:r>
              <a:rPr lang="en-US" sz="1500" dirty="0"/>
              <a:t>Discussion of proposals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/>
              <a:t>Identify proposals that are ripe for comment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/>
              <a:t>Establish process for other proposals</a:t>
            </a:r>
          </a:p>
          <a:p>
            <a:pPr lvl="1">
              <a:buFont typeface="+mj-lt"/>
              <a:buAutoNum type="arabicPeriod" startAt="2"/>
            </a:pPr>
            <a:r>
              <a:rPr lang="en-US" sz="1500" dirty="0"/>
              <a:t>Discussion of Tier 2 issues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/>
              <a:t>Third-party Verification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/>
              <a:t>Market Efficiency Initiative - C</a:t>
            </a:r>
            <a:r>
              <a:rPr lang="en-US" sz="1400" dirty="0"/>
              <a:t>ustomer Account Number </a:t>
            </a:r>
            <a:endParaRPr lang="en-US" sz="13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en-US" sz="1100" dirty="0"/>
              <a:t>Department invites suppliers to present how other states have addressed this issue, including measure implemented to protect against unauthorized enrollments</a:t>
            </a:r>
            <a:endParaRPr lang="en-US" sz="13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Next Steps</a:t>
            </a:r>
          </a:p>
        </p:txBody>
      </p:sp>
    </p:spTree>
    <p:extLst>
      <p:ext uri="{BB962C8B-B14F-4D97-AF65-F5344CB8AC3E}">
        <p14:creationId xmlns:p14="http://schemas.microsoft.com/office/powerpoint/2010/main" val="2911030577"/>
      </p:ext>
    </p:extLst>
  </p:cSld>
  <p:clrMapOvr>
    <a:masterClrMapping/>
  </p:clrMapOvr>
  <p:transition>
    <p:cut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+mj-lt"/>
              <a:buAutoNum type="arabicPeriod"/>
            </a:pPr>
            <a:r>
              <a:rPr lang="en-US" sz="2000" dirty="0"/>
              <a:t>Introduction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Working Group Process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Reports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Discussion of Proposals</a:t>
            </a:r>
          </a:p>
          <a:p>
            <a:pPr lvl="1"/>
            <a:r>
              <a:rPr lang="en-US" sz="1800" dirty="0"/>
              <a:t>Suppliers</a:t>
            </a:r>
          </a:p>
          <a:p>
            <a:pPr lvl="2"/>
            <a:r>
              <a:rPr lang="en-US" sz="1600" dirty="0"/>
              <a:t>Automatic Renewal</a:t>
            </a:r>
          </a:p>
          <a:p>
            <a:pPr lvl="2"/>
            <a:r>
              <a:rPr lang="en-US" sz="1600" dirty="0"/>
              <a:t>Marketing Scripts</a:t>
            </a:r>
          </a:p>
          <a:p>
            <a:pPr lvl="2"/>
            <a:r>
              <a:rPr lang="en-US" sz="1600" dirty="0"/>
              <a:t>Product Information Disclosure</a:t>
            </a:r>
          </a:p>
          <a:p>
            <a:pPr lvl="1"/>
            <a:r>
              <a:rPr lang="en-US" sz="1800" dirty="0"/>
              <a:t>Consumer Advocates - Vendor Oversight</a:t>
            </a:r>
          </a:p>
          <a:p>
            <a:pPr>
              <a:buFont typeface="+mj-lt"/>
              <a:buAutoNum type="arabicPeriod"/>
            </a:pPr>
            <a:r>
              <a:rPr lang="en-US" sz="2000" dirty="0"/>
              <a:t>Next Steps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137647530"/>
      </p:ext>
    </p:extLst>
  </p:cSld>
  <p:clrMapOvr>
    <a:masterClrMapping/>
  </p:clrMapOvr>
  <p:transition>
    <p:cut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Technical sessions – meet periodically to develop/reach consensus on “high-level” principles associated with each initiative being investigated</a:t>
            </a:r>
          </a:p>
          <a:p>
            <a:r>
              <a:rPr lang="en-US" dirty="0"/>
              <a:t>Stakeholder working groups – meet more regularly to develop implementation details, guided by principles discussed above</a:t>
            </a:r>
          </a:p>
          <a:p>
            <a:pPr lvl="1"/>
            <a:r>
              <a:rPr lang="en-US" dirty="0"/>
              <a:t>Working group(s) present their results at technical sessions for discussion by larger group</a:t>
            </a:r>
          </a:p>
          <a:p>
            <a:r>
              <a:rPr lang="en-US" dirty="0"/>
              <a:t>Two stakeholder working groups – Customer Protection and Energy Switch </a:t>
            </a:r>
          </a:p>
          <a:p>
            <a:pPr lvl="1"/>
            <a:r>
              <a:rPr lang="en-US" dirty="0"/>
              <a:t>meetings held on June 26 (Customer Protection) and July 31 (Energy Switch)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Stakeholder Working Group Process</a:t>
            </a:r>
          </a:p>
        </p:txBody>
      </p:sp>
    </p:spTree>
    <p:extLst>
      <p:ext uri="{BB962C8B-B14F-4D97-AF65-F5344CB8AC3E}">
        <p14:creationId xmlns:p14="http://schemas.microsoft.com/office/powerpoint/2010/main" val="3707545423"/>
      </p:ext>
    </p:extLst>
  </p:cSld>
  <p:clrMapOvr>
    <a:masterClrMapping/>
  </p:clrMapOvr>
  <p:transition>
    <p:cut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Suppliers and Consumer Advocate proposals distributed to Customer Protection Working Group</a:t>
            </a:r>
          </a:p>
          <a:p>
            <a:r>
              <a:rPr lang="en-US" dirty="0"/>
              <a:t>Next steps (proposed)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Discuss proposals, and Department staff responses to proposals, during today’s meeting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Department staff to work with suppliers/advocates to attempt to reach consensus on proposals (incorporating today’s discussion)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Convene technical session to discuss proposals (revised as appropriate)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Department identifies proposals initiatives that are “ripe” for comment</a:t>
            </a:r>
          </a:p>
          <a:p>
            <a:pPr lvl="2"/>
            <a:r>
              <a:rPr lang="en-US" dirty="0"/>
              <a:t>distributes for stakeholder comment </a:t>
            </a:r>
          </a:p>
          <a:p>
            <a:pPr lvl="1">
              <a:buFont typeface="+mj-lt"/>
              <a:buAutoNum type="arabicPeriod"/>
            </a:pPr>
            <a:r>
              <a:rPr lang="en-US" dirty="0"/>
              <a:t>Department issues Order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Stakeholder Working Group Process </a:t>
            </a:r>
            <a:r>
              <a:rPr lang="en-US" sz="2200" dirty="0"/>
              <a:t>(cont.)</a:t>
            </a:r>
          </a:p>
        </p:txBody>
      </p:sp>
    </p:spTree>
    <p:extLst>
      <p:ext uri="{BB962C8B-B14F-4D97-AF65-F5344CB8AC3E}">
        <p14:creationId xmlns:p14="http://schemas.microsoft.com/office/powerpoint/2010/main" val="3020297334"/>
      </p:ext>
    </p:extLst>
  </p:cSld>
  <p:clrMapOvr>
    <a:masterClrMapping/>
  </p:clrMapOvr>
  <p:transition>
    <p:cut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700" dirty="0"/>
              <a:t>Department Staff presented two reports to working group at June 26 meeting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Automatic Renewal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Enrollment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/>
              <a:t>Based on discussion, Staff distributed revised reports for comment (July2 HO memo)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500" dirty="0"/>
              <a:t>Also included new Contract Pricing report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700" dirty="0"/>
              <a:t>Comments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RESA, Clean Choice</a:t>
            </a:r>
            <a:endParaRPr lang="en-US" sz="15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/>
              <a:t>Information should be relevant/practical to obtain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/>
              <a:t>Standing Order protecting confidential information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AG, NCLC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/>
              <a:t>Include “actual” rate and zip code information in all tables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300" dirty="0"/>
              <a:t>Report information separately for low-income customers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Reports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682205746"/>
      </p:ext>
    </p:extLst>
  </p:cSld>
  <p:clrMapOvr>
    <a:masterClrMapping/>
  </p:clrMapOvr>
  <p:transition>
    <p:cut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600" u="sng" dirty="0"/>
              <a:t>Department Staff Response</a:t>
            </a:r>
          </a:p>
          <a:p>
            <a:r>
              <a:rPr lang="en-US" sz="1900" dirty="0"/>
              <a:t>At early stage of investigation, reports intended to provide high-level information that “sets the stage” for further investigation – (</a:t>
            </a:r>
            <a:r>
              <a:rPr lang="en-US" sz="1900" dirty="0" err="1"/>
              <a:t>i</a:t>
            </a:r>
            <a:r>
              <a:rPr lang="en-US" sz="1900" dirty="0"/>
              <a:t>) </a:t>
            </a:r>
            <a:r>
              <a:rPr lang="en-US" sz="2000" dirty="0"/>
              <a:t>automatic renewal notifications, (ii) competitive supply low-income customers, (iii) variable price products</a:t>
            </a:r>
            <a:endParaRPr lang="en-US" sz="1900" dirty="0"/>
          </a:p>
          <a:p>
            <a:r>
              <a:rPr lang="en-US" sz="1900" dirty="0"/>
              <a:t>As a result of the investigation, Department may find that the information requested by AG/NCLC are appropriate requirements</a:t>
            </a:r>
          </a:p>
          <a:p>
            <a:pPr lvl="1"/>
            <a:r>
              <a:rPr lang="en-US" sz="1700" u="sng" dirty="0"/>
              <a:t>e.g.</a:t>
            </a:r>
            <a:r>
              <a:rPr lang="en-US" sz="1700" dirty="0"/>
              <a:t>, reporting of automatic renewal rate information as part of a strategy for implementing voluntary product limitations (discussed in June 2 technical session)</a:t>
            </a:r>
          </a:p>
          <a:p>
            <a:r>
              <a:rPr lang="en-US" sz="1900" dirty="0"/>
              <a:t>However, for now, Department will not include requested information in the Automatic Renewal and Contract Pricing tables</a:t>
            </a:r>
          </a:p>
          <a:p>
            <a:r>
              <a:rPr lang="en-US" sz="1900" dirty="0"/>
              <a:t>With respect to Enrollment table, Department is able to get “high-level” information regarding </a:t>
            </a:r>
            <a:r>
              <a:rPr lang="en-US" sz="2000" dirty="0"/>
              <a:t>low-income customers from the </a:t>
            </a:r>
            <a:r>
              <a:rPr lang="en-US" sz="1900" dirty="0"/>
              <a:t>distribution companies </a:t>
            </a:r>
            <a:r>
              <a:rPr lang="en-US" sz="2000" dirty="0"/>
              <a:t>(under protective cover)</a:t>
            </a:r>
          </a:p>
          <a:p>
            <a:pPr lvl="1"/>
            <a:r>
              <a:rPr lang="en-US" sz="1700" dirty="0"/>
              <a:t>In light of RESA comments, Department will not require suppliers to populate this table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Reports</a:t>
            </a:r>
            <a:r>
              <a:rPr lang="en-US" sz="3600" dirty="0"/>
              <a:t> </a:t>
            </a:r>
            <a:r>
              <a:rPr lang="en-US" sz="2000" dirty="0"/>
              <a:t>(cont.)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713004538"/>
      </p:ext>
    </p:extLst>
  </p:cSld>
  <p:clrMapOvr>
    <a:masterClrMapping/>
  </p:clrMapOvr>
  <p:transition>
    <p:cut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314450"/>
            <a:ext cx="7546110" cy="339089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Suppliers propose two-pronged approach </a:t>
            </a:r>
            <a:endParaRPr lang="en-US" sz="1400" dirty="0"/>
          </a:p>
          <a:p>
            <a:pPr marL="971550" lvl="1" indent="-514350">
              <a:buFont typeface="+mj-lt"/>
              <a:buAutoNum type="arabicPeriod"/>
            </a:pPr>
            <a:r>
              <a:rPr lang="en-US" sz="1400" dirty="0"/>
              <a:t>Notification applicable to all automatic renewals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sz="1400" dirty="0"/>
              <a:t>Notification applicable to renewals from fixed to monthly price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All Renewals - Supplier Proposal/Staff Response</a:t>
            </a:r>
            <a:endParaRPr lang="en-US" sz="1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u="sng" dirty="0"/>
              <a:t>see </a:t>
            </a:r>
            <a:r>
              <a:rPr lang="en-US" sz="1400" dirty="0"/>
              <a:t>Excel Spreadsheet, “Automatic Renewal”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Renewals from fixed to monthly price – Supplier Proposal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Supplier presentation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4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Proposals</a:t>
            </a:r>
            <a:br>
              <a:rPr lang="en-US" dirty="0"/>
            </a:br>
            <a:r>
              <a:rPr lang="en-US" sz="3200" dirty="0"/>
              <a:t>Automatic Renewal Notification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306864686"/>
      </p:ext>
    </p:extLst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800" y="1314451"/>
            <a:ext cx="7546110" cy="3280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u="sng" dirty="0"/>
              <a:t>Supplier Proposal/Staff Response </a:t>
            </a:r>
          </a:p>
          <a:p>
            <a:pPr lvl="1"/>
            <a:r>
              <a:rPr lang="en-US" sz="1400" u="sng" dirty="0"/>
              <a:t>see</a:t>
            </a:r>
            <a:r>
              <a:rPr lang="en-US" sz="1400" dirty="0"/>
              <a:t> Excel Spreadsheet, “Scripts”</a:t>
            </a:r>
            <a:endParaRPr lang="en-US" sz="2400" u="sng" dirty="0"/>
          </a:p>
          <a:p>
            <a:pPr>
              <a:buFont typeface="Arial" panose="020B0604020202020204" pitchFamily="34" charset="0"/>
              <a:buChar char="•"/>
            </a:pPr>
            <a:endParaRPr lang="en-US" sz="2400" u="sng" dirty="0"/>
          </a:p>
          <a:p>
            <a:pPr lvl="1"/>
            <a:endParaRPr lang="en-US" sz="1400" dirty="0"/>
          </a:p>
          <a:p>
            <a:pPr lvl="1">
              <a:buFont typeface="+mj-lt"/>
              <a:buAutoNum type="arabicPeriod"/>
            </a:pPr>
            <a:endParaRPr lang="en-US" sz="170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Proposals</a:t>
            </a:r>
            <a:br>
              <a:rPr lang="en-US" dirty="0"/>
            </a:br>
            <a:r>
              <a:rPr lang="en-US" sz="3600" dirty="0"/>
              <a:t>Marketing Scripts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362730"/>
      </p:ext>
    </p:extLst>
  </p:cSld>
  <p:clrMapOvr>
    <a:masterClrMapping/>
  </p:clrMapOvr>
  <p:transition>
    <p:cut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447799" y="1352550"/>
            <a:ext cx="7546110" cy="328017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100" u="sng" dirty="0"/>
              <a:t>Supplier Proposal/Staff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u="sng" dirty="0"/>
              <a:t>see</a:t>
            </a:r>
            <a:r>
              <a:rPr lang="en-US" sz="1800" dirty="0"/>
              <a:t> Excel Spreadsheet, “Contract Summary”</a:t>
            </a:r>
          </a:p>
          <a:p>
            <a:pPr marL="0" indent="0">
              <a:buNone/>
            </a:pPr>
            <a:r>
              <a:rPr lang="en-US" sz="2100" u="sng" dirty="0"/>
              <a:t>Discussion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In NOI, Department stated that we seek “to expand the role of third-party verification” in ways that would protect customers from purchasing supply products about which they are insufficiently informed </a:t>
            </a:r>
            <a:r>
              <a:rPr lang="en-US" sz="1300" dirty="0"/>
              <a:t>(at 11-12)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u="sng" dirty="0"/>
              <a:t>e.g.</a:t>
            </a:r>
            <a:r>
              <a:rPr lang="en-US" sz="1600" dirty="0"/>
              <a:t>, require customers to accurately state information included on Contract Summary Form (during TPV call) for successful enrollment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Department staff intends to address this issue further in upcoming technical session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8/06/2019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DF28FB93-0A08-4E7D-8E63-9EFA29F1E093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Proposals</a:t>
            </a:r>
            <a:br>
              <a:rPr lang="en-US" dirty="0"/>
            </a:br>
            <a:r>
              <a:rPr lang="en-US" sz="3200" dirty="0"/>
              <a:t>Product Information Disclosure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073766"/>
      </p:ext>
    </p:extLst>
  </p:cSld>
  <p:clrMapOvr>
    <a:masterClrMapping/>
  </p:clrMapOvr>
  <p:transition>
    <p:cut thruBlk="1"/>
  </p:transition>
</p:sld>
</file>

<file path=ppt/theme/theme1.xml><?xml version="1.0" encoding="utf-8"?>
<a:theme xmlns:a="http://schemas.openxmlformats.org/drawingml/2006/main" name="DPU PowerPoint Template- Wid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Mod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od">
      <a:fillStyleLst>
        <a:solidFill>
          <a:schemeClr val="phClr"/>
        </a:solidFill>
        <a:solidFill>
          <a:schemeClr val="phClr">
            <a:tint val="80000"/>
          </a:schemeClr>
        </a:solidFill>
        <a:solidFill>
          <a:schemeClr val="phClr">
            <a:shade val="30000"/>
            <a:satMod val="150000"/>
          </a:schemeClr>
        </a:solidFill>
      </a:fillStyleLst>
      <a:lnStyleLst>
        <a:ln w="9525" cap="flat" cmpd="sng" algn="ctr">
          <a:solidFill>
            <a:schemeClr val="phClr">
              <a:tint val="90000"/>
              <a:satMod val="105000"/>
            </a:schemeClr>
          </a:solidFill>
          <a:prstDash val="solid"/>
        </a:ln>
        <a:ln w="50800" cap="flat" cmpd="sng" algn="ctr">
          <a:solidFill>
            <a:schemeClr val="phClr">
              <a:tint val="90000"/>
            </a:schemeClr>
          </a:solidFill>
          <a:prstDash val="solid"/>
        </a:ln>
        <a:ln w="76200" cap="flat" cmpd="dbl" algn="ctr">
          <a:solidFill>
            <a:schemeClr val="phClr">
              <a:tint val="9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76200" dist="25400" dir="5400000" sx="101000" sy="101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50800" dir="5400000" sx="101000" sy="101000" rotWithShape="0">
              <a:srgbClr val="000000">
                <a:alpha val="50000"/>
              </a:srgbClr>
            </a:outerShdw>
            <a:reflection blurRad="12700" stA="30000" endPos="30000" dist="50800" dir="5400000" sy="-100000" rotWithShape="0"/>
          </a:effectLst>
          <a:scene3d>
            <a:camera prst="orthographicFront">
              <a:rot lat="0" lon="0" rev="0"/>
            </a:camera>
            <a:lightRig rig="twoPt" dir="t">
              <a:rot lat="0" lon="0" rev="5400000"/>
            </a:lightRig>
          </a:scene3d>
          <a:sp3d prstMaterial="softmetal">
            <a:bevelT w="63500" h="25400" prst="coolSlant"/>
          </a:sp3d>
        </a:effectStyle>
      </a:effectStyleLst>
      <a:bgFillStyleLst>
        <a:solidFill>
          <a:schemeClr val="phClr">
            <a:satMod val="125000"/>
          </a:schemeClr>
        </a:solidFill>
        <a:solidFill>
          <a:schemeClr val="phClr">
            <a:shade val="30000"/>
            <a:satMod val="150000"/>
          </a:schemeClr>
        </a:solidFill>
        <a:gradFill>
          <a:gsLst>
            <a:gs pos="0">
              <a:schemeClr val="phClr">
                <a:tint val="100000"/>
                <a:shade val="80000"/>
                <a:satMod val="135000"/>
              </a:schemeClr>
            </a:gs>
            <a:gs pos="55000">
              <a:schemeClr val="phClr">
                <a:tint val="70000"/>
                <a:shade val="100000"/>
                <a:satMod val="150000"/>
              </a:schemeClr>
            </a:gs>
            <a:gs pos="100000">
              <a:schemeClr val="phClr">
                <a:tint val="70000"/>
                <a:shade val="100000"/>
                <a:satMod val="15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8495</TotalTime>
  <Words>971</Words>
  <Application>Microsoft Office PowerPoint</Application>
  <PresentationFormat>On-screen Show (16:9)</PresentationFormat>
  <Paragraphs>196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16</vt:i4>
      </vt:variant>
    </vt:vector>
  </HeadingPairs>
  <TitlesOfParts>
    <vt:vector size="26" baseType="lpstr">
      <vt:lpstr>Arial</vt:lpstr>
      <vt:lpstr>Calibri</vt:lpstr>
      <vt:lpstr>Courier New</vt:lpstr>
      <vt:lpstr>Garamond</vt:lpstr>
      <vt:lpstr>Trebuchet MS</vt:lpstr>
      <vt:lpstr>Verdana</vt:lpstr>
      <vt:lpstr>Wingdings</vt:lpstr>
      <vt:lpstr>DPU PowerPoint Template- Wide</vt:lpstr>
      <vt:lpstr>1_Custom Design</vt:lpstr>
      <vt:lpstr>Custom Design</vt:lpstr>
      <vt:lpstr>    D.P.U. 19-07 Stakeholder Working Group Meeting #2</vt:lpstr>
      <vt:lpstr>AGENDA</vt:lpstr>
      <vt:lpstr>Stakeholder Working Group Process</vt:lpstr>
      <vt:lpstr>Stakeholder Working Group Process (cont.)</vt:lpstr>
      <vt:lpstr>Reports</vt:lpstr>
      <vt:lpstr>Reports (cont.)</vt:lpstr>
      <vt:lpstr>Proposals Automatic Renewal Notification</vt:lpstr>
      <vt:lpstr>Proposals Marketing Scripts</vt:lpstr>
      <vt:lpstr>Proposals Product Information Disclosure</vt:lpstr>
      <vt:lpstr>Oversight of Marketing Vendors</vt:lpstr>
      <vt:lpstr>Oversight of Marketing Vendors</vt:lpstr>
      <vt:lpstr>Oversight of Marketing Vendors</vt:lpstr>
      <vt:lpstr>Oversight of Marketing Vendors (cont.)</vt:lpstr>
      <vt:lpstr>Oversight of Marketing Vendors (cont.)</vt:lpstr>
      <vt:lpstr>Oversight of Marketing Vendors (cont.)</vt:lpstr>
      <vt:lpstr>Next Steps</vt:lpstr>
    </vt:vector>
  </TitlesOfParts>
  <Company>Commonwealth of Massachusetts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nathan.phelps</dc:creator>
  <cp:lastModifiedBy>Perlmutter, Barry (DPU)</cp:lastModifiedBy>
  <cp:revision>864</cp:revision>
  <cp:lastPrinted>2019-08-06T14:52:03Z</cp:lastPrinted>
  <dcterms:created xsi:type="dcterms:W3CDTF">2019-08-05T23:08:20Z</dcterms:created>
  <dcterms:modified xsi:type="dcterms:W3CDTF">2019-08-06T16:05:02Z</dcterms:modified>
</cp:coreProperties>
</file>