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86" r:id="rId2"/>
    <p:sldMasterId id="2147483674" r:id="rId3"/>
  </p:sldMasterIdLst>
  <p:notesMasterIdLst>
    <p:notesMasterId r:id="rId20"/>
  </p:notesMasterIdLst>
  <p:handoutMasterIdLst>
    <p:handoutMasterId r:id="rId21"/>
  </p:handoutMasterIdLst>
  <p:sldIdLst>
    <p:sldId id="257" r:id="rId4"/>
    <p:sldId id="372" r:id="rId5"/>
    <p:sldId id="395" r:id="rId6"/>
    <p:sldId id="458" r:id="rId7"/>
    <p:sldId id="440" r:id="rId8"/>
    <p:sldId id="449" r:id="rId9"/>
    <p:sldId id="462" r:id="rId10"/>
    <p:sldId id="417" r:id="rId11"/>
    <p:sldId id="450" r:id="rId12"/>
    <p:sldId id="445" r:id="rId13"/>
    <p:sldId id="472" r:id="rId14"/>
    <p:sldId id="471" r:id="rId15"/>
    <p:sldId id="463" r:id="rId16"/>
    <p:sldId id="470" r:id="rId17"/>
    <p:sldId id="468" r:id="rId18"/>
    <p:sldId id="429" r:id="rId19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reanton, Morgane (DPU)" initials="MT" lastIdx="28" clrIdx="0"/>
  <p:cmAuthor id="7" name="Bell-Pasht, Aimee (DPU)" initials="BA(" lastIdx="4" clrIdx="7"/>
  <p:cmAuthor id="1" name="Kristin Mahnke" initials="KM" lastIdx="15" clrIdx="1"/>
  <p:cmAuthor id="8" name="Perlmutter, Barry (DPU)" initials="PB(" lastIdx="17" clrIdx="8"/>
  <p:cmAuthor id="2" name="Kristin Mahnke" initials="KM [2]" lastIdx="1" clrIdx="2"/>
  <p:cmAuthor id="9" name="Leupold, Jeffrey (DPU)" initials="LJ(" lastIdx="13" clrIdx="9"/>
  <p:cmAuthor id="3" name="Kristin Mahnke" initials="KM [3]" lastIdx="1" clrIdx="3"/>
  <p:cmAuthor id="4" name="Kristin Mahnke" initials="KM [4]" lastIdx="1" clrIdx="4"/>
  <p:cmAuthor id="5" name="Belmont Library Patron" initials="BLP" lastIdx="1" clrIdx="5"/>
  <p:cmAuthor id="6" name="Jardin, Kristin J. (DPU)" initials="JKJ(" lastIdx="6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66B0"/>
    <a:srgbClr val="FDB728"/>
    <a:srgbClr val="3366FF"/>
    <a:srgbClr val="000099"/>
    <a:srgbClr val="000000"/>
    <a:srgbClr val="660033"/>
    <a:srgbClr val="800000"/>
    <a:srgbClr val="6666FF"/>
    <a:srgbClr val="CC000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094" autoAdjust="0"/>
    <p:restoredTop sz="93738" autoAdjust="0"/>
  </p:normalViewPr>
  <p:slideViewPr>
    <p:cSldViewPr>
      <p:cViewPr varScale="1">
        <p:scale>
          <a:sx n="141" d="100"/>
          <a:sy n="141" d="100"/>
        </p:scale>
        <p:origin x="342" y="13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6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946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3C0ECDC-37B9-4BE2-BB64-7A1EA28CBE4C}" type="datetimeFigureOut">
              <a:rPr lang="en-US" smtClean="0"/>
              <a:pPr/>
              <a:t>8/6/2019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C72051F-73DB-42F4-834E-216DA11EE7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048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846B055-626A-4474-A434-5AE34E89AE4E}" type="datetimeFigureOut">
              <a:rPr lang="en-US" smtClean="0"/>
              <a:pPr/>
              <a:t>8/6/2019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6837FEA-1BDA-47F6-9E09-C939A17CC33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941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837FEA-1BDA-47F6-9E09-C939A17CC33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532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837FEA-1BDA-47F6-9E09-C939A17CC33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738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837FEA-1BDA-47F6-9E09-C939A17CC33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3134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837FEA-1BDA-47F6-9E09-C939A17CC330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7165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837FEA-1BDA-47F6-9E09-C939A17CC330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738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837FEA-1BDA-47F6-9E09-C939A17CC330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738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837FEA-1BDA-47F6-9E09-C939A17CC330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738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837FEA-1BDA-47F6-9E09-C939A17CC330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35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837FEA-1BDA-47F6-9E09-C939A17CC33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78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837FEA-1BDA-47F6-9E09-C939A17CC33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9408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837FEA-1BDA-47F6-9E09-C939A17CC33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237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837FEA-1BDA-47F6-9E09-C939A17CC33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8303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837FEA-1BDA-47F6-9E09-C939A17CC33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7868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837FEA-1BDA-47F6-9E09-C939A17CC33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2000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837FEA-1BDA-47F6-9E09-C939A17CC33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0039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837FEA-1BDA-47F6-9E09-C939A17CC33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381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48006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ts val="600"/>
                </a:spcBef>
              </a:pPr>
              <a:endParaRPr dirty="0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0" y="0"/>
                <a:ext cx="9144000" cy="6400800"/>
              </a:xfrm>
              <a:prstGeom prst="rect">
                <a:avLst/>
              </a:prstGeom>
              <a:solidFill>
                <a:srgbClr val="4166B0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Bef>
                    <a:spcPts val="600"/>
                  </a:spcBef>
                </a:pPr>
                <a:endParaRPr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Bef>
                    <a:spcPts val="600"/>
                  </a:spcBef>
                </a:pPr>
                <a:endParaRPr dirty="0"/>
              </a:p>
            </p:txBody>
          </p:sp>
        </p:grp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2" y="4914900"/>
            <a:ext cx="1676400" cy="17145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6/6/2019 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5" y="4914900"/>
            <a:ext cx="3899646" cy="17145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en-US" dirty="0"/>
              <a:t>Privileged, confidential, protected communication, for the intended recipient only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1" y="4916634"/>
            <a:ext cx="762000" cy="17145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Slide </a:t>
            </a:r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5877" y="1714500"/>
            <a:ext cx="6763326" cy="971550"/>
          </a:xfrm>
          <a:noFill/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5877" y="171450"/>
            <a:ext cx="6763326" cy="1371600"/>
          </a:xfrm>
        </p:spPr>
        <p:txBody>
          <a:bodyPr anchor="b" anchorCtr="0">
            <a:no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2057400" y="3028950"/>
            <a:ext cx="3124201" cy="1428750"/>
          </a:xfrm>
          <a:noFill/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000" b="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dirty="0"/>
              <a:t>Click to add information about the first presenter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5686426" y="3028950"/>
            <a:ext cx="3124201" cy="1428750"/>
          </a:xfrm>
          <a:noFill/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000" b="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dirty="0"/>
              <a:t>Click to add information about the second presenter</a:t>
            </a:r>
          </a:p>
        </p:txBody>
      </p:sp>
      <p:pic>
        <p:nvPicPr>
          <p:cNvPr id="17" name="Picture 3" descr="C:\Users\Nathan.Phelps\AppData\Local\Microsoft\Windows\Temporary Internet Files\Content.Outlook\LKZ6HHZ8\dpu_logo_new_no-dots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871" y="-99120"/>
            <a:ext cx="1885356" cy="2144785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00199" y="1276350"/>
            <a:ext cx="7239001" cy="3352800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Privileged, confidential, protected communication, for the intended recipient only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524001" y="114300"/>
            <a:ext cx="7391401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/>
              <a:t>Click to Enter Title</a:t>
            </a:r>
            <a:endParaRPr dirty="0"/>
          </a:p>
        </p:txBody>
      </p:sp>
    </p:spTree>
  </p:cSld>
  <p:clrMapOvr>
    <a:masterClrMapping/>
  </p:clrMapOvr>
  <p:transition>
    <p:cut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Privileged, confidential, protected communication, for the intended recipient only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47799" y="114300"/>
            <a:ext cx="7543801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/>
              <a:t>Click to Enter Title</a:t>
            </a:r>
            <a:endParaRPr dirty="0"/>
          </a:p>
        </p:txBody>
      </p:sp>
    </p:spTree>
  </p:cSld>
  <p:clrMapOvr>
    <a:masterClrMapping/>
  </p:clrMapOvr>
  <p:transition>
    <p:cut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7772401" y="0"/>
            <a:ext cx="1371600" cy="5143500"/>
            <a:chOff x="7329488" y="457200"/>
            <a:chExt cx="1371600" cy="6858000"/>
          </a:xfrm>
        </p:grpSpPr>
        <p:sp>
          <p:nvSpPr>
            <p:cNvPr id="19" name="Rectangle 18"/>
            <p:cNvSpPr/>
            <p:nvPr/>
          </p:nvSpPr>
          <p:spPr>
            <a:xfrm>
              <a:off x="7329488" y="457200"/>
              <a:ext cx="1371600" cy="6858000"/>
            </a:xfrm>
            <a:prstGeom prst="rect">
              <a:avLst/>
            </a:prstGeom>
            <a:solidFill>
              <a:srgbClr val="4166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329488" y="457200"/>
              <a:ext cx="1357312" cy="1397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7924801" y="1123950"/>
            <a:ext cx="1066800" cy="3905250"/>
          </a:xfrm>
        </p:spPr>
        <p:txBody>
          <a:bodyPr vert="eaVert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Enter title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33400" y="133351"/>
            <a:ext cx="7086601" cy="4876800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3867150"/>
            <a:ext cx="304800" cy="1143000"/>
          </a:xfrm>
        </p:spPr>
        <p:txBody>
          <a:bodyPr vert="vert"/>
          <a:lstStyle/>
          <a:p>
            <a:r>
              <a:rPr lang="en-US"/>
              <a:t>6/6/2019 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1352550"/>
            <a:ext cx="304800" cy="2362200"/>
          </a:xfrm>
        </p:spPr>
        <p:txBody>
          <a:bodyPr vert="vert"/>
          <a:lstStyle/>
          <a:p>
            <a:r>
              <a:rPr lang="en-US" dirty="0"/>
              <a:t>Privileged, confidential, protected communication, for the intended recipient only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-228600" y="514350"/>
            <a:ext cx="1066800" cy="304800"/>
          </a:xfrm>
        </p:spPr>
        <p:txBody>
          <a:bodyPr/>
          <a:lstStyle/>
          <a:p>
            <a:r>
              <a:rPr lang="en-US" dirty="0"/>
              <a:t>Slide </a:t>
            </a:r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3" descr="C:\Users\Nathan.Phelps\AppData\Local\Microsoft\Windows\Temporary Internet Files\Content.Outlook\LKZ6HHZ8\dpu_logo_new_no-dots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1" y="-102564"/>
            <a:ext cx="1066800" cy="1213593"/>
          </a:xfrm>
          <a:prstGeom prst="rect">
            <a:avLst/>
          </a:prstGeom>
          <a:noFill/>
          <a:scene3d>
            <a:camera prst="orthographicFront">
              <a:rot lat="0" lon="0" rev="16200000"/>
            </a:camera>
            <a:lightRig rig="threePt" dir="t"/>
          </a:scene3d>
        </p:spPr>
      </p:pic>
    </p:spTree>
  </p:cSld>
  <p:clrMapOvr>
    <a:masterClrMapping/>
  </p:clrMapOvr>
  <p:transition>
    <p:cut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75C0-6206-435E-99FB-6231BF6EC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75C0-6206-435E-99FB-6231BF6EC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75C0-6206-435E-99FB-6231BF6EC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75C0-6206-435E-99FB-6231BF6EC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75C0-6206-435E-99FB-6231BF6EC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75C0-6206-435E-99FB-6231BF6EC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75C0-6206-435E-99FB-6231BF6EC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Privileged, confidential, protected communication, for the intended recipient only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47799" y="114300"/>
            <a:ext cx="7543801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/>
              <a:t>Click to Enter Title</a:t>
            </a:r>
            <a:endParaRPr dirty="0"/>
          </a:p>
        </p:txBody>
      </p:sp>
    </p:spTree>
  </p:cSld>
  <p:clrMapOvr>
    <a:masterClrMapping/>
  </p:clrMapOvr>
  <p:transition>
    <p:cut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75C0-6206-435E-99FB-6231BF6EC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75C0-6206-435E-99FB-6231BF6EC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75C0-6206-435E-99FB-6231BF6EC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75C0-6206-435E-99FB-6231BF6EC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3EE4-DCB8-4C8D-A8ED-3FEF36E55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3EE4-DCB8-4C8D-A8ED-3FEF36E55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3EE4-DCB8-4C8D-A8ED-3FEF36E55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3EE4-DCB8-4C8D-A8ED-3FEF36E55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3EE4-DCB8-4C8D-A8ED-3FEF36E55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3EE4-DCB8-4C8D-A8ED-3FEF36E55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ut thruBlk="1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3EE4-DCB8-4C8D-A8ED-3FEF36E55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3EE4-DCB8-4C8D-A8ED-3FEF36E55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3EE4-DCB8-4C8D-A8ED-3FEF36E55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3EE4-DCB8-4C8D-A8ED-3FEF36E55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3EE4-DCB8-4C8D-A8ED-3FEF36E55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ayout with Anim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Enter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Privileged, confidential, protected communication, for the intended recipient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447799" y="1314451"/>
            <a:ext cx="7543801" cy="328017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>
        <p:tmplLst>
          <p:tmpl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presetID="59" presetClass="entr"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51435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371600" cy="6858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371600" cy="1828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371600" y="2514600"/>
              <a:ext cx="7772400" cy="1828800"/>
            </a:xfrm>
            <a:prstGeom prst="rect">
              <a:avLst/>
            </a:prstGeom>
            <a:solidFill>
              <a:srgbClr val="4166B0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927" y="3371850"/>
            <a:ext cx="1143001" cy="1428750"/>
          </a:xfrm>
          <a:noFill/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39000" y="4917186"/>
            <a:ext cx="1673353" cy="171450"/>
          </a:xfrm>
        </p:spPr>
        <p:txBody>
          <a:bodyPr/>
          <a:lstStyle/>
          <a:p>
            <a:r>
              <a:rPr lang="en-US"/>
              <a:t>6/6/2019 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1" y="4917186"/>
            <a:ext cx="3441193" cy="171450"/>
          </a:xfrm>
        </p:spPr>
        <p:txBody>
          <a:bodyPr/>
          <a:lstStyle/>
          <a:p>
            <a:r>
              <a:rPr lang="en-US" dirty="0"/>
              <a:t>Privileged, confidential, protected communication, for the intended recipient only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04801" y="4917186"/>
            <a:ext cx="762000" cy="17145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Slide </a:t>
            </a:r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752602" y="2114550"/>
            <a:ext cx="7162800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pic>
        <p:nvPicPr>
          <p:cNvPr id="13" name="Picture 3" descr="C:\Users\Nathan.Phelps\AppData\Local\Microsoft\Windows\Temporary Internet Files\Content.Outlook\LKZ6HHZ8\dpu_logo_new_no-dots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1570" y="1802436"/>
            <a:ext cx="1426684" cy="1622999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447801" y="1276350"/>
            <a:ext cx="3657600" cy="3318272"/>
          </a:xfrm>
        </p:spPr>
        <p:txBody>
          <a:bodyPr>
            <a:normAutofit/>
          </a:bodyPr>
          <a:lstStyle>
            <a:lvl1pPr marL="228600" indent="-228600">
              <a:defRPr sz="2200"/>
            </a:lvl1pPr>
            <a:lvl2pPr marL="457200" indent="-228600">
              <a:defRPr sz="2000"/>
            </a:lvl2pPr>
            <a:lvl3pPr marL="685800" indent="-228600">
              <a:defRPr sz="1800"/>
            </a:lvl3pPr>
            <a:lvl4pPr marL="914400" indent="-228600">
              <a:defRPr sz="1600"/>
            </a:lvl4pPr>
            <a:lvl5pPr marL="1143000" indent="-228600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94375" y="1276350"/>
            <a:ext cx="3657600" cy="3318272"/>
          </a:xfrm>
        </p:spPr>
        <p:txBody>
          <a:bodyPr>
            <a:normAutofit/>
          </a:bodyPr>
          <a:lstStyle>
            <a:lvl1pPr marL="228600" indent="-228600">
              <a:defRPr sz="2200"/>
            </a:lvl1pPr>
            <a:lvl2pPr marL="457200" indent="-228600">
              <a:defRPr sz="2000"/>
            </a:lvl2pPr>
            <a:lvl3pPr marL="685800" indent="-228600">
              <a:defRPr sz="1800"/>
            </a:lvl3pPr>
            <a:lvl4pPr marL="914400" indent="-228600">
              <a:defRPr sz="1600"/>
            </a:lvl4pPr>
            <a:lvl5pPr marL="1143000" indent="-228600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800" y="4767263"/>
            <a:ext cx="3733801" cy="273844"/>
          </a:xfrm>
        </p:spPr>
        <p:txBody>
          <a:bodyPr/>
          <a:lstStyle/>
          <a:p>
            <a:r>
              <a:rPr lang="en-US" dirty="0"/>
              <a:t>Privileged, confidential, protected communication, for the intended recipient only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47799" y="114300"/>
            <a:ext cx="7543801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/>
              <a:t>Click to Enter Title</a:t>
            </a:r>
            <a:endParaRPr dirty="0"/>
          </a:p>
        </p:txBody>
      </p:sp>
    </p:spTree>
  </p:cSld>
  <p:clrMapOvr>
    <a:masterClrMapping/>
  </p:clrMapOvr>
  <p:transition>
    <p:cut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447801" y="1212056"/>
            <a:ext cx="3657600" cy="47982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287060" y="1212056"/>
            <a:ext cx="3657600" cy="47982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Verdan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  <a:endParaRPr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47800" y="4767263"/>
            <a:ext cx="3733801" cy="273844"/>
          </a:xfrm>
        </p:spPr>
        <p:txBody>
          <a:bodyPr/>
          <a:lstStyle/>
          <a:p>
            <a:r>
              <a:rPr lang="en-US" dirty="0"/>
              <a:t>Privileged, confidential, protected communication, for the intended recipient only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47799" y="114300"/>
            <a:ext cx="7543801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/>
              <a:t>Click to Enter Title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1447801" y="1749028"/>
            <a:ext cx="3657600" cy="2937272"/>
          </a:xfrm>
        </p:spPr>
        <p:txBody>
          <a:bodyPr>
            <a:normAutofit/>
          </a:bodyPr>
          <a:lstStyle>
            <a:lvl1pPr marL="228600" indent="-228600">
              <a:defRPr sz="2200"/>
            </a:lvl1pPr>
            <a:lvl2pPr marL="457200" indent="-228600">
              <a:defRPr sz="2000"/>
            </a:lvl2pPr>
            <a:lvl3pPr marL="685800" indent="-228600">
              <a:defRPr sz="1800"/>
            </a:lvl3pPr>
            <a:lvl4pPr marL="914400" indent="-228600">
              <a:defRPr sz="1600"/>
            </a:lvl4pPr>
            <a:lvl5pPr marL="1143000" indent="-228600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87060" y="1749028"/>
            <a:ext cx="3657600" cy="2937272"/>
          </a:xfrm>
        </p:spPr>
        <p:txBody>
          <a:bodyPr>
            <a:normAutofit/>
          </a:bodyPr>
          <a:lstStyle>
            <a:lvl1pPr marL="228600" indent="-228600">
              <a:defRPr sz="2200"/>
            </a:lvl1pPr>
            <a:lvl2pPr marL="457200" indent="-228600">
              <a:defRPr sz="2000"/>
            </a:lvl2pPr>
            <a:lvl3pPr marL="685800" indent="-228600">
              <a:defRPr sz="1800"/>
            </a:lvl3pPr>
            <a:lvl4pPr marL="914400" indent="-228600">
              <a:defRPr sz="1600"/>
            </a:lvl4pPr>
            <a:lvl5pPr marL="1143000" indent="-228600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</p:spTree>
  </p:cSld>
  <p:clrMapOvr>
    <a:masterClrMapping/>
  </p:clrMapOvr>
  <p:transition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085850"/>
          </a:xfrm>
          <a:prstGeom prst="rect">
            <a:avLst/>
          </a:prstGeom>
          <a:solidFill>
            <a:srgbClr val="4166B0"/>
          </a:solidFill>
          <a:ln>
            <a:noFill/>
          </a:ln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1219200" cy="108585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Privileged, confidential, protected communication, for the intended recipient only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</a:t>
            </a:r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47799" y="114300"/>
            <a:ext cx="7543801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/>
              <a:t>Click to Enter Title</a:t>
            </a:r>
            <a:endParaRPr dirty="0"/>
          </a:p>
        </p:txBody>
      </p:sp>
      <p:pic>
        <p:nvPicPr>
          <p:cNvPr id="12" name="Picture 3" descr="C:\Users\Nathan.Phelps\AppData\Local\Microsoft\Windows\Temporary Internet Files\Content.Outlook\LKZ6HHZ8\dpu_logo_new_no-dots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16" y="-29261"/>
            <a:ext cx="1042124" cy="1185521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" cy="108585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  <a:endParaRPr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Privileged, confidential, protected communication, for the intended recipient only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</a:t>
            </a:r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3" descr="C:\Users\Nathan.Phelps\AppData\Local\Microsoft\Windows\Temporary Internet Files\Content.Outlook\LKZ6HHZ8\dpu_logo_new_no-dots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16" y="-29261"/>
            <a:ext cx="1042124" cy="1185521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1"/>
            <a:ext cx="9144000" cy="5113324"/>
            <a:chOff x="0" y="-1"/>
            <a:chExt cx="9144000" cy="6817766"/>
          </a:xfrm>
        </p:grpSpPr>
        <p:sp>
          <p:nvSpPr>
            <p:cNvPr id="7" name="Rectangle 6"/>
            <p:cNvSpPr/>
            <p:nvPr/>
          </p:nvSpPr>
          <p:spPr>
            <a:xfrm>
              <a:off x="0" y="-1"/>
              <a:ext cx="9144000" cy="1371600"/>
            </a:xfrm>
            <a:prstGeom prst="rect">
              <a:avLst/>
            </a:prstGeom>
            <a:solidFill>
              <a:srgbClr val="4166B0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19506"/>
              <a:ext cx="1265530" cy="6798259"/>
            </a:xfrm>
            <a:prstGeom prst="rect">
              <a:avLst/>
            </a:prstGeom>
            <a:solidFill>
              <a:srgbClr val="FDB728"/>
            </a:solidFill>
            <a:ln>
              <a:solidFill>
                <a:srgbClr val="4166B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800" y="1314451"/>
            <a:ext cx="7546110" cy="3280172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7799" y="114300"/>
            <a:ext cx="7543801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767263"/>
            <a:ext cx="2438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6/6/2019 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4767263"/>
            <a:ext cx="4495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Privileged, confidential, protected communication, for the intended recipient only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199" y="4765964"/>
            <a:ext cx="1143001" cy="275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Slide </a:t>
            </a:r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27" name="Picture 3" descr="C:\Users\Nathan.Phelps\AppData\Local\Microsoft\Windows\Temporary Internet Files\Content.Outlook\LKZ6HHZ8\dpu_logo_new_no-dots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200" y="-29261"/>
            <a:ext cx="1042124" cy="118552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3" r:id="rId3"/>
    <p:sldLayoutId id="214748367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9" r:id="rId10"/>
    <p:sldLayoutId id="2147483670" r:id="rId11"/>
    <p:sldLayoutId id="2147483671" r:id="rId12"/>
  </p:sldLayoutIdLst>
  <p:transition>
    <p:cut thruBlk="1"/>
  </p:transition>
  <p:hf hdr="0"/>
  <p:txStyles>
    <p:titleStyle>
      <a:lvl1pPr algn="ctr" defTabSz="914400" rtl="0" eaLnBrk="1" latinLnBrk="0" hangingPunct="1">
        <a:spcBef>
          <a:spcPct val="0"/>
        </a:spcBef>
        <a:buNone/>
        <a:defRPr sz="4000" kern="1200" cap="small" spc="200" baseline="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Garamond" pitchFamily="18" charset="0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200"/>
        </a:spcBef>
        <a:buClr>
          <a:srgbClr val="000099"/>
        </a:buClr>
        <a:buSzPct val="80000"/>
        <a:buFontTx/>
        <a:buBlip>
          <a:blip r:embed="rId15"/>
        </a:buBlip>
        <a:defRPr sz="2200" kern="12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900"/>
        </a:spcBef>
        <a:buClr>
          <a:srgbClr val="000099"/>
        </a:buClr>
        <a:buSzPct val="80000"/>
        <a:buFont typeface="Courier New" pitchFamily="49" charset="0"/>
        <a:buChar char="o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600"/>
        </a:spcBef>
        <a:buClr>
          <a:srgbClr val="000099"/>
        </a:buClr>
        <a:buSzPct val="80000"/>
        <a:buFont typeface="Courier New" pitchFamily="49" charset="0"/>
        <a:buChar char="o"/>
        <a:defRPr sz="18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600"/>
        </a:spcBef>
        <a:buClr>
          <a:srgbClr val="000099"/>
        </a:buClr>
        <a:buSzPct val="80000"/>
        <a:buFont typeface="Courier New" pitchFamily="49" charset="0"/>
        <a:buChar char="o"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300"/>
        </a:spcBef>
        <a:buClr>
          <a:srgbClr val="000099"/>
        </a:buClr>
        <a:buSzPct val="80000"/>
        <a:buFont typeface="Courier New" pitchFamily="49" charset="0"/>
        <a:buChar char="o"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6/6/2019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375C0-6206-435E-99FB-6231BF6EC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6/6/2019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E3EE4-DCB8-4C8D-A8ED-3FEF36E55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164993" y="2743200"/>
            <a:ext cx="6763326" cy="971550"/>
          </a:xfrm>
        </p:spPr>
        <p:txBody>
          <a:bodyPr/>
          <a:lstStyle/>
          <a:p>
            <a:r>
              <a:rPr lang="en-US" dirty="0"/>
              <a:t>August 06, 2019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128550" y="1441588"/>
            <a:ext cx="6763326" cy="1371600"/>
          </a:xfrm>
        </p:spPr>
        <p:txBody>
          <a:bodyPr/>
          <a:lstStyle/>
          <a:p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D.P.U. 19-07</a:t>
            </a:r>
            <a:br>
              <a:rPr lang="en-US" sz="4400" dirty="0"/>
            </a:br>
            <a:r>
              <a:rPr lang="en-US" sz="4400" dirty="0"/>
              <a:t>Stakeholder Working Group Meeting #2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3"/>
          </p:nvPr>
        </p:nvSpPr>
        <p:spPr>
          <a:xfrm>
            <a:off x="2209800" y="3714750"/>
            <a:ext cx="6600827" cy="74295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cut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47800" y="1314451"/>
            <a:ext cx="7546110" cy="32801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u="sng" dirty="0"/>
              <a:t>Consumer Advocate Proposal</a:t>
            </a:r>
            <a:endParaRPr lang="en-US" sz="1400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License Review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publicly </a:t>
            </a:r>
            <a:r>
              <a:rPr lang="en-US" dirty="0"/>
              <a:t>docketed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following information available on Department website (redacted as appropriate)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marketing vendor contracts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marketing materials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training materials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compliance policy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lawsuits in other states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information (</a:t>
            </a:r>
            <a:r>
              <a:rPr lang="en-US" dirty="0" err="1"/>
              <a:t>unredacted</a:t>
            </a:r>
            <a:r>
              <a:rPr lang="en-US" dirty="0"/>
              <a:t>) available to AG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i="1" dirty="0"/>
          </a:p>
          <a:p>
            <a:pPr lvl="1"/>
            <a:endParaRPr lang="en-US" sz="1400" dirty="0"/>
          </a:p>
          <a:p>
            <a:pPr lvl="1">
              <a:buFont typeface="+mj-lt"/>
              <a:buAutoNum type="arabicPeriod"/>
            </a:pPr>
            <a:endParaRPr lang="en-US" sz="17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8/06/2019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F28FB93-0A08-4E7D-8E63-9EFA29F1E09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Oversight of Marketing Vendors</a:t>
            </a:r>
          </a:p>
        </p:txBody>
      </p:sp>
    </p:spTree>
    <p:extLst>
      <p:ext uri="{BB962C8B-B14F-4D97-AF65-F5344CB8AC3E}">
        <p14:creationId xmlns:p14="http://schemas.microsoft.com/office/powerpoint/2010/main" val="2708673075"/>
      </p:ext>
    </p:extLst>
  </p:cSld>
  <p:clrMapOvr>
    <a:masterClrMapping/>
  </p:clrMapOvr>
  <p:transition>
    <p:cut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47800" y="1314451"/>
            <a:ext cx="7546110" cy="328017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2400" u="sng" dirty="0"/>
              <a:t>Consumer Advocate Proposal</a:t>
            </a:r>
            <a:r>
              <a:rPr lang="en-US" sz="2400" dirty="0"/>
              <a:t> </a:t>
            </a:r>
            <a:r>
              <a:rPr lang="en-US" sz="1400" dirty="0"/>
              <a:t>(cont.)</a:t>
            </a:r>
            <a:endParaRPr lang="en-US" sz="1400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Reporting requirements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Report following information on “rolling” basis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marketing vendor contracts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marketing materials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Door-to-Door Marketing Notification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location should be available on website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changes to current Notice requirements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multiple contact persons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copy of municipal permit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zip code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provided 2 days prior to start of campaign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Notice provided directly to AG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i="1" dirty="0"/>
          </a:p>
          <a:p>
            <a:pPr lvl="1"/>
            <a:endParaRPr lang="en-US" sz="1400" dirty="0"/>
          </a:p>
          <a:p>
            <a:pPr lvl="1">
              <a:buFont typeface="+mj-lt"/>
              <a:buAutoNum type="arabicPeriod"/>
            </a:pPr>
            <a:endParaRPr lang="en-US" sz="17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8/06/2019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F28FB93-0A08-4E7D-8E63-9EFA29F1E093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Oversight of Marketing Vendors</a:t>
            </a:r>
          </a:p>
        </p:txBody>
      </p:sp>
    </p:spTree>
    <p:extLst>
      <p:ext uri="{BB962C8B-B14F-4D97-AF65-F5344CB8AC3E}">
        <p14:creationId xmlns:p14="http://schemas.microsoft.com/office/powerpoint/2010/main" val="1544074348"/>
      </p:ext>
    </p:extLst>
  </p:cSld>
  <p:clrMapOvr>
    <a:masterClrMapping/>
  </p:clrMapOvr>
  <p:transition>
    <p:cut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47800" y="1314451"/>
            <a:ext cx="7546110" cy="32801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u="sng" dirty="0"/>
              <a:t>Consumer Advocate Proposal</a:t>
            </a:r>
            <a:r>
              <a:rPr lang="en-US" sz="2400" dirty="0"/>
              <a:t> </a:t>
            </a:r>
            <a:r>
              <a:rPr lang="en-US" sz="1300" dirty="0"/>
              <a:t>(cont.)</a:t>
            </a:r>
            <a:endParaRPr lang="en-US" sz="1300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Mandatory Recording of  Door-to-Door and Telemarketing Interactions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customer refuses, salesperson ends conversation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each recording identified by date/time/customer identifier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maintain recordings for five years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Department approves recording equipment/technology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i="1" dirty="0"/>
          </a:p>
          <a:p>
            <a:pPr lvl="1"/>
            <a:endParaRPr lang="en-US" sz="1400" dirty="0"/>
          </a:p>
          <a:p>
            <a:pPr lvl="1">
              <a:buFont typeface="+mj-lt"/>
              <a:buAutoNum type="arabicPeriod"/>
            </a:pPr>
            <a:endParaRPr lang="en-US" sz="17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8/06/2019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F28FB93-0A08-4E7D-8E63-9EFA29F1E093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Oversight of Marketing Vendors</a:t>
            </a:r>
          </a:p>
        </p:txBody>
      </p:sp>
    </p:spTree>
    <p:extLst>
      <p:ext uri="{BB962C8B-B14F-4D97-AF65-F5344CB8AC3E}">
        <p14:creationId xmlns:p14="http://schemas.microsoft.com/office/powerpoint/2010/main" val="2824855024"/>
      </p:ext>
    </p:extLst>
  </p:cSld>
  <p:clrMapOvr>
    <a:masterClrMapping/>
  </p:clrMapOvr>
  <p:transition>
    <p:cut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47800" y="1314451"/>
            <a:ext cx="7546110" cy="32801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u="sng" dirty="0"/>
              <a:t>Consumer Advocate Proposal</a:t>
            </a:r>
            <a:r>
              <a:rPr lang="en-US" sz="2400" dirty="0"/>
              <a:t> </a:t>
            </a:r>
            <a:r>
              <a:rPr lang="en-US" sz="1300" dirty="0"/>
              <a:t>(cont.)</a:t>
            </a:r>
            <a:endParaRPr lang="en-US" sz="1300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Third-Party Verification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Vendors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not affiliated with supplier or third-party marketer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compensation not tied to successful enrollments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submit contracts on ongoing basis</a:t>
            </a:r>
            <a:r>
              <a:rPr lang="en-US" sz="2400" dirty="0"/>
              <a:t> 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Calls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audits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maintain recordings for five years</a:t>
            </a:r>
          </a:p>
          <a:p>
            <a:pPr lvl="1"/>
            <a:endParaRPr lang="en-US" sz="1400" dirty="0"/>
          </a:p>
          <a:p>
            <a:pPr lvl="1">
              <a:buFont typeface="+mj-lt"/>
              <a:buAutoNum type="arabicPeriod"/>
            </a:pPr>
            <a:endParaRPr lang="en-US" sz="17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8/06/2019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F28FB93-0A08-4E7D-8E63-9EFA29F1E093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Oversight of Marketing Vendors </a:t>
            </a:r>
            <a:r>
              <a:rPr lang="en-US" sz="2800" dirty="0"/>
              <a:t>(cont.)</a:t>
            </a:r>
          </a:p>
        </p:txBody>
      </p:sp>
    </p:spTree>
    <p:extLst>
      <p:ext uri="{BB962C8B-B14F-4D97-AF65-F5344CB8AC3E}">
        <p14:creationId xmlns:p14="http://schemas.microsoft.com/office/powerpoint/2010/main" val="2191412552"/>
      </p:ext>
    </p:extLst>
  </p:cSld>
  <p:clrMapOvr>
    <a:masterClrMapping/>
  </p:clrMapOvr>
  <p:transition>
    <p:cut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47800" y="1314451"/>
            <a:ext cx="7546110" cy="32801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u="sng" dirty="0"/>
              <a:t>Consumer Advocate Proposal</a:t>
            </a:r>
            <a:r>
              <a:rPr lang="en-US" sz="2400" dirty="0"/>
              <a:t> </a:t>
            </a:r>
            <a:r>
              <a:rPr lang="en-US" sz="1300" dirty="0"/>
              <a:t>(cont.)</a:t>
            </a:r>
            <a:endParaRPr lang="en-US" sz="1300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Auditing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Regularly audit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Marketer recordings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Contracts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Upon discovery of misleading/false information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Terminate agreement with vendor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Refund sales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Action to protect against “spoofing”</a:t>
            </a:r>
            <a:endParaRPr lang="en-US" sz="1400" dirty="0"/>
          </a:p>
          <a:p>
            <a:pPr lvl="1">
              <a:buFont typeface="+mj-lt"/>
              <a:buAutoNum type="arabicPeriod"/>
            </a:pPr>
            <a:endParaRPr lang="en-US" sz="17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8/06/2019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F28FB93-0A08-4E7D-8E63-9EFA29F1E093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Oversight of Marketing Vendors </a:t>
            </a:r>
            <a:r>
              <a:rPr lang="en-US" sz="2800" dirty="0"/>
              <a:t>(cont.)</a:t>
            </a:r>
          </a:p>
        </p:txBody>
      </p:sp>
    </p:spTree>
    <p:extLst>
      <p:ext uri="{BB962C8B-B14F-4D97-AF65-F5344CB8AC3E}">
        <p14:creationId xmlns:p14="http://schemas.microsoft.com/office/powerpoint/2010/main" val="21805424"/>
      </p:ext>
    </p:extLst>
  </p:cSld>
  <p:clrMapOvr>
    <a:masterClrMapping/>
  </p:clrMapOvr>
  <p:transition>
    <p:cut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47800" y="1314451"/>
            <a:ext cx="7546110" cy="32801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/>
              <a:t>Consumer Advocate Proposal</a:t>
            </a:r>
            <a:r>
              <a:rPr lang="en-US" sz="2400" dirty="0"/>
              <a:t> </a:t>
            </a:r>
            <a:r>
              <a:rPr lang="en-US" sz="1200" dirty="0"/>
              <a:t>(cont.)</a:t>
            </a:r>
            <a:endParaRPr lang="en-US" sz="1200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Customer Complaint/Inquiry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Retain documentation for minimum of 5 years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identify marketer, as applicable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 annual summary log to Department and AG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detailed information upon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 information to municipalities upon request</a:t>
            </a:r>
          </a:p>
          <a:p>
            <a:pPr lvl="1"/>
            <a:endParaRPr lang="en-US" sz="1400" dirty="0"/>
          </a:p>
          <a:p>
            <a:pPr lvl="1">
              <a:buFont typeface="+mj-lt"/>
              <a:buAutoNum type="arabicPeriod"/>
            </a:pPr>
            <a:endParaRPr lang="en-US" sz="17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8/06/2019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F28FB93-0A08-4E7D-8E63-9EFA29F1E093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Oversight of Marketing Vendors </a:t>
            </a:r>
            <a:r>
              <a:rPr lang="en-US" sz="2800" dirty="0"/>
              <a:t>(cont.)</a:t>
            </a:r>
          </a:p>
        </p:txBody>
      </p:sp>
    </p:spTree>
    <p:extLst>
      <p:ext uri="{BB962C8B-B14F-4D97-AF65-F5344CB8AC3E}">
        <p14:creationId xmlns:p14="http://schemas.microsoft.com/office/powerpoint/2010/main" val="3519676291"/>
      </p:ext>
    </p:extLst>
  </p:cSld>
  <p:clrMapOvr>
    <a:masterClrMapping/>
  </p:clrMapOvr>
  <p:transition>
    <p:cut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Department will distribute (revised) Automatic Renewal and Contract Pricing report tables to suppliers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dirty="0"/>
              <a:t>Suppliers to submit populated tables no later than September 6, for discussion at upcoming technical session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Department will convene next technical session in September</a:t>
            </a:r>
          </a:p>
          <a:p>
            <a:pPr lvl="1">
              <a:buFont typeface="+mj-lt"/>
              <a:buAutoNum type="arabicPeriod"/>
            </a:pPr>
            <a:r>
              <a:rPr lang="en-US" sz="1500" dirty="0"/>
              <a:t>Discussion of proposals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300" dirty="0"/>
              <a:t>Identify proposals that are ripe for comment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300" dirty="0"/>
              <a:t>Establish process for other proposals</a:t>
            </a:r>
          </a:p>
          <a:p>
            <a:pPr lvl="1">
              <a:buFont typeface="+mj-lt"/>
              <a:buAutoNum type="arabicPeriod" startAt="2"/>
            </a:pPr>
            <a:r>
              <a:rPr lang="en-US" sz="1500" dirty="0"/>
              <a:t>Discussion of Tier 2 issues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300" dirty="0"/>
              <a:t>Third-party Verification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300" dirty="0"/>
              <a:t>Market Efficiency Initiative - C</a:t>
            </a:r>
            <a:r>
              <a:rPr lang="en-US" sz="1400" dirty="0"/>
              <a:t>ustomer Account Number </a:t>
            </a:r>
            <a:endParaRPr lang="en-US" sz="13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Department invites suppliers to present how other states have addressed this issue, including measure implemented to protect against unauthorized enrollments</a:t>
            </a:r>
            <a:endParaRPr lang="en-US" sz="13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8/06/2019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F28FB93-0A08-4E7D-8E63-9EFA29F1E093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2911030577"/>
      </p:ext>
    </p:extLst>
  </p:cSld>
  <p:clrMapOvr>
    <a:masterClrMapping/>
  </p:clrMapOvr>
  <p:transition>
    <p:cut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+mj-lt"/>
              <a:buAutoNum type="arabicPeriod"/>
            </a:pPr>
            <a:r>
              <a:rPr lang="en-US" sz="2000" dirty="0"/>
              <a:t>Introduction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Working Group Process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Reports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Discussion of Proposals</a:t>
            </a:r>
          </a:p>
          <a:p>
            <a:pPr lvl="1"/>
            <a:r>
              <a:rPr lang="en-US" sz="1800" dirty="0"/>
              <a:t>Suppliers</a:t>
            </a:r>
          </a:p>
          <a:p>
            <a:pPr lvl="2"/>
            <a:r>
              <a:rPr lang="en-US" sz="1600" dirty="0"/>
              <a:t>Automatic Renewal</a:t>
            </a:r>
          </a:p>
          <a:p>
            <a:pPr lvl="2"/>
            <a:r>
              <a:rPr lang="en-US" sz="1600" dirty="0"/>
              <a:t>Marketing Scripts</a:t>
            </a:r>
          </a:p>
          <a:p>
            <a:pPr lvl="2"/>
            <a:r>
              <a:rPr lang="en-US" sz="1600" dirty="0"/>
              <a:t>Product Information Disclosure</a:t>
            </a:r>
          </a:p>
          <a:p>
            <a:pPr lvl="1"/>
            <a:r>
              <a:rPr lang="en-US" sz="1800" dirty="0"/>
              <a:t>Consumer Advocates - Vendor Oversight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Next Steps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8/06/2019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F28FB93-0A08-4E7D-8E63-9EFA29F1E09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137647530"/>
      </p:ext>
    </p:extLst>
  </p:cSld>
  <p:clrMapOvr>
    <a:masterClrMapping/>
  </p:clrMapOvr>
  <p:transition>
    <p:cut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Technical sessions – meet periodically to develop/reach consensus on “high-level” principles associated with each initiative being investigated</a:t>
            </a:r>
          </a:p>
          <a:p>
            <a:r>
              <a:rPr lang="en-US" dirty="0"/>
              <a:t>Stakeholder working groups – meet more regularly to develop implementation details, guided by principles discussed above</a:t>
            </a:r>
          </a:p>
          <a:p>
            <a:pPr lvl="1"/>
            <a:r>
              <a:rPr lang="en-US" dirty="0"/>
              <a:t>Working group(s) present their results at technical sessions for discussion by larger group</a:t>
            </a:r>
          </a:p>
          <a:p>
            <a:r>
              <a:rPr lang="en-US" dirty="0"/>
              <a:t>Two stakeholder working groups – Customer Protection and Energy Switch </a:t>
            </a:r>
          </a:p>
          <a:p>
            <a:pPr lvl="1"/>
            <a:r>
              <a:rPr lang="en-US" dirty="0"/>
              <a:t>meetings held on June 26 (Customer Protection) and July 31 (Energy Switch)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8/06/2019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F28FB93-0A08-4E7D-8E63-9EFA29F1E09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Stakeholder Working Group Process</a:t>
            </a:r>
          </a:p>
        </p:txBody>
      </p:sp>
    </p:spTree>
    <p:extLst>
      <p:ext uri="{BB962C8B-B14F-4D97-AF65-F5344CB8AC3E}">
        <p14:creationId xmlns:p14="http://schemas.microsoft.com/office/powerpoint/2010/main" val="3707545423"/>
      </p:ext>
    </p:extLst>
  </p:cSld>
  <p:clrMapOvr>
    <a:masterClrMapping/>
  </p:clrMapOvr>
  <p:transition>
    <p:cut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Suppliers and Consumer Advocate proposals distributed to Customer Protection Working Group</a:t>
            </a:r>
          </a:p>
          <a:p>
            <a:r>
              <a:rPr lang="en-US" dirty="0"/>
              <a:t>Next steps (proposed)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Discuss proposals, and Department staff responses to proposals, during today’s meeting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Department staff to work with suppliers/advocates to attempt to reach consensus on proposals (incorporating today’s discussion)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Convene technical session to discuss proposals (revised as appropriate)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Department identifies proposals initiatives that are “ripe” for comment</a:t>
            </a:r>
          </a:p>
          <a:p>
            <a:pPr lvl="2"/>
            <a:r>
              <a:rPr lang="en-US" dirty="0"/>
              <a:t>distributes for stakeholder comment 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Department issues Order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8/06/2019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F28FB93-0A08-4E7D-8E63-9EFA29F1E09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Stakeholder Working Group Process </a:t>
            </a:r>
            <a:r>
              <a:rPr lang="en-US" sz="2200" dirty="0"/>
              <a:t>(cont.)</a:t>
            </a:r>
          </a:p>
        </p:txBody>
      </p:sp>
    </p:spTree>
    <p:extLst>
      <p:ext uri="{BB962C8B-B14F-4D97-AF65-F5344CB8AC3E}">
        <p14:creationId xmlns:p14="http://schemas.microsoft.com/office/powerpoint/2010/main" val="3020297334"/>
      </p:ext>
    </p:extLst>
  </p:cSld>
  <p:clrMapOvr>
    <a:masterClrMapping/>
  </p:clrMapOvr>
  <p:transition>
    <p:cut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700" dirty="0"/>
              <a:t>Department Staff presented two reports to working group at June 26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dirty="0"/>
              <a:t>Automatic Renewal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dirty="0"/>
              <a:t>Enrollment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00" dirty="0"/>
              <a:t>Based on discussion, Staff distributed revised reports for comment (July2 HO memo)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dirty="0"/>
              <a:t>Also included new Contract Pricing report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00" dirty="0"/>
              <a:t>Comments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RESA, Clean Choice</a:t>
            </a:r>
            <a:endParaRPr lang="en-US" sz="15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300" dirty="0"/>
              <a:t>Information should be relevant/practical to obtain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300" dirty="0"/>
              <a:t>Standing Order protecting confidential information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AG, NCLC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300" dirty="0"/>
              <a:t>Include “actual” rate and zip code information in all tables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300" dirty="0"/>
              <a:t>Report information separately for low-income customers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8/06/2019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F28FB93-0A08-4E7D-8E63-9EFA29F1E09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Reports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82205746"/>
      </p:ext>
    </p:extLst>
  </p:cSld>
  <p:clrMapOvr>
    <a:masterClrMapping/>
  </p:clrMapOvr>
  <p:transition>
    <p:cut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600" u="sng" dirty="0"/>
              <a:t>Department Staff Response</a:t>
            </a:r>
          </a:p>
          <a:p>
            <a:r>
              <a:rPr lang="en-US" sz="1900" dirty="0"/>
              <a:t>At early stage of investigation, reports intended to provide high-level information that “sets the stage” for further investigation – (</a:t>
            </a:r>
            <a:r>
              <a:rPr lang="en-US" sz="1900" dirty="0" err="1"/>
              <a:t>i</a:t>
            </a:r>
            <a:r>
              <a:rPr lang="en-US" sz="1900" dirty="0"/>
              <a:t>) </a:t>
            </a:r>
            <a:r>
              <a:rPr lang="en-US" sz="2000" dirty="0"/>
              <a:t>automatic renewal notifications, (ii) competitive supply low-income customers, (iii) variable price products</a:t>
            </a:r>
            <a:endParaRPr lang="en-US" sz="1900" dirty="0"/>
          </a:p>
          <a:p>
            <a:r>
              <a:rPr lang="en-US" sz="1900" dirty="0"/>
              <a:t>As a result of the investigation, Department may find that the information requested by AG/NCLC are appropriate requirements</a:t>
            </a:r>
          </a:p>
          <a:p>
            <a:pPr lvl="1"/>
            <a:r>
              <a:rPr lang="en-US" sz="1700" u="sng" dirty="0"/>
              <a:t>e.g.</a:t>
            </a:r>
            <a:r>
              <a:rPr lang="en-US" sz="1700" dirty="0"/>
              <a:t>, reporting of automatic renewal rate information as part of a strategy for implementing voluntary product limitations (discussed in June 2 technical session)</a:t>
            </a:r>
          </a:p>
          <a:p>
            <a:r>
              <a:rPr lang="en-US" sz="1900" dirty="0"/>
              <a:t>However, for now, Department will not include requested information in the Automatic Renewal and Contract Pricing tables</a:t>
            </a:r>
          </a:p>
          <a:p>
            <a:r>
              <a:rPr lang="en-US" sz="1900" dirty="0"/>
              <a:t>With respect to Enrollment table, Department is able to get “high-level” information regarding </a:t>
            </a:r>
            <a:r>
              <a:rPr lang="en-US" sz="2000" dirty="0"/>
              <a:t>low-income customers from the </a:t>
            </a:r>
            <a:r>
              <a:rPr lang="en-US" sz="1900" dirty="0"/>
              <a:t>distribution companies </a:t>
            </a:r>
            <a:r>
              <a:rPr lang="en-US" sz="2000" dirty="0"/>
              <a:t>(under protective cover)</a:t>
            </a:r>
          </a:p>
          <a:p>
            <a:pPr lvl="1"/>
            <a:r>
              <a:rPr lang="en-US" sz="1700" dirty="0"/>
              <a:t>In light of RESA comments, Department will not require suppliers to populate this table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8/06/2019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F28FB93-0A08-4E7D-8E63-9EFA29F1E09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Reports</a:t>
            </a:r>
            <a:r>
              <a:rPr lang="en-US" sz="3600" dirty="0"/>
              <a:t> </a:t>
            </a:r>
            <a:r>
              <a:rPr lang="en-US" sz="2000" dirty="0"/>
              <a:t>(cont.)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13004538"/>
      </p:ext>
    </p:extLst>
  </p:cSld>
  <p:clrMapOvr>
    <a:masterClrMapping/>
  </p:clrMapOvr>
  <p:transition>
    <p:cut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47800" y="1314450"/>
            <a:ext cx="7546110" cy="339089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Suppliers propose two-pronged approach </a:t>
            </a:r>
            <a:endParaRPr lang="en-US" sz="1400" dirty="0"/>
          </a:p>
          <a:p>
            <a:pPr marL="971550" lvl="1" indent="-514350">
              <a:buFont typeface="+mj-lt"/>
              <a:buAutoNum type="arabicPeriod"/>
            </a:pPr>
            <a:r>
              <a:rPr lang="en-US" sz="1400" dirty="0"/>
              <a:t>Notification applicable to all automatic renewals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1400" dirty="0"/>
              <a:t>Notification applicable to renewals from fixed to monthly price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All Renewals - Supplier Proposal/Staff Response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u="sng" dirty="0"/>
              <a:t>see </a:t>
            </a:r>
            <a:r>
              <a:rPr lang="en-US" sz="1400" dirty="0"/>
              <a:t>Excel Spreadsheet, “Automatic Renewal”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Renewals from fixed to monthly price – Supplier Proposal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Supplier presentation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8/06/2019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F28FB93-0A08-4E7D-8E63-9EFA29F1E09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Proposals</a:t>
            </a:r>
            <a:br>
              <a:rPr lang="en-US" dirty="0"/>
            </a:br>
            <a:r>
              <a:rPr lang="en-US" sz="3200" dirty="0"/>
              <a:t>Automatic Renewal Notification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06864686"/>
      </p:ext>
    </p:extLst>
  </p:cSld>
  <p:clrMapOvr>
    <a:masterClrMapping/>
  </p:clrMapOvr>
  <p:transition>
    <p:cut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47800" y="1314451"/>
            <a:ext cx="7546110" cy="32801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u="sng" dirty="0"/>
              <a:t>Supplier Proposal/Staff Response </a:t>
            </a:r>
          </a:p>
          <a:p>
            <a:pPr lvl="1"/>
            <a:r>
              <a:rPr lang="en-US" sz="1400" u="sng" dirty="0"/>
              <a:t>see</a:t>
            </a:r>
            <a:r>
              <a:rPr lang="en-US" sz="1400" dirty="0"/>
              <a:t> Excel Spreadsheet, “Scripts”</a:t>
            </a:r>
            <a:endParaRPr lang="en-US" sz="2400" u="sng" dirty="0"/>
          </a:p>
          <a:p>
            <a:pPr>
              <a:buFont typeface="Arial" panose="020B0604020202020204" pitchFamily="34" charset="0"/>
              <a:buChar char="•"/>
            </a:pPr>
            <a:endParaRPr lang="en-US" sz="2400" u="sng" dirty="0"/>
          </a:p>
          <a:p>
            <a:pPr lvl="1"/>
            <a:endParaRPr lang="en-US" sz="1400" dirty="0"/>
          </a:p>
          <a:p>
            <a:pPr lvl="1">
              <a:buFont typeface="+mj-lt"/>
              <a:buAutoNum type="arabicPeriod"/>
            </a:pPr>
            <a:endParaRPr lang="en-US" sz="17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8/06/2019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F28FB93-0A08-4E7D-8E63-9EFA29F1E09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Proposals</a:t>
            </a:r>
            <a:br>
              <a:rPr lang="en-US" dirty="0"/>
            </a:br>
            <a:r>
              <a:rPr lang="en-US" sz="3600" dirty="0"/>
              <a:t>Marketing Scripts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362730"/>
      </p:ext>
    </p:extLst>
  </p:cSld>
  <p:clrMapOvr>
    <a:masterClrMapping/>
  </p:clrMapOvr>
  <p:transition>
    <p:cut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47799" y="1352550"/>
            <a:ext cx="7546110" cy="32801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100" u="sng" dirty="0"/>
              <a:t>Supplier Proposal/Staff Response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u="sng" dirty="0"/>
              <a:t>see</a:t>
            </a:r>
            <a:r>
              <a:rPr lang="en-US" sz="1800" dirty="0"/>
              <a:t> Excel Spreadsheet, “Contract Summary”</a:t>
            </a:r>
          </a:p>
          <a:p>
            <a:pPr marL="0" indent="0">
              <a:buNone/>
            </a:pPr>
            <a:r>
              <a:rPr lang="en-US" sz="2100" u="sng" dirty="0"/>
              <a:t>Discussion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NOI, Department stated that we seek “to expand the role of third-party verification” in ways that would protect customers from purchasing supply products about which they are insufficiently informed </a:t>
            </a:r>
            <a:r>
              <a:rPr lang="en-US" sz="1300" dirty="0"/>
              <a:t>(at 11-12)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u="sng" dirty="0"/>
              <a:t>e.g.</a:t>
            </a:r>
            <a:r>
              <a:rPr lang="en-US" sz="1600" dirty="0"/>
              <a:t>, require customers to accurately state information included on Contract Summary Form (during TPV call) for successful enrollment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Department staff intends to address this issue further in upcoming technical session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8/06/2019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F28FB93-0A08-4E7D-8E63-9EFA29F1E09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Proposals</a:t>
            </a:r>
            <a:br>
              <a:rPr lang="en-US" dirty="0"/>
            </a:br>
            <a:r>
              <a:rPr lang="en-US" sz="3200" dirty="0"/>
              <a:t>Product Information Disclosure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073766"/>
      </p:ext>
    </p:extLst>
  </p:cSld>
  <p:clrMapOvr>
    <a:masterClrMapping/>
  </p:clrMapOvr>
  <p:transition>
    <p:cut thruBlk="1"/>
  </p:transition>
</p:sld>
</file>

<file path=ppt/theme/theme1.xml><?xml version="1.0" encoding="utf-8"?>
<a:theme xmlns:a="http://schemas.openxmlformats.org/drawingml/2006/main" name="DPU PowerPoint Template- Wid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8495</TotalTime>
  <Words>971</Words>
  <Application>Microsoft Office PowerPoint</Application>
  <PresentationFormat>On-screen Show (16:9)</PresentationFormat>
  <Paragraphs>196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Calibri</vt:lpstr>
      <vt:lpstr>Courier New</vt:lpstr>
      <vt:lpstr>Garamond</vt:lpstr>
      <vt:lpstr>Trebuchet MS</vt:lpstr>
      <vt:lpstr>Verdana</vt:lpstr>
      <vt:lpstr>Wingdings</vt:lpstr>
      <vt:lpstr>DPU PowerPoint Template- Wide</vt:lpstr>
      <vt:lpstr>1_Custom Design</vt:lpstr>
      <vt:lpstr>Custom Design</vt:lpstr>
      <vt:lpstr>    D.P.U. 19-07 Stakeholder Working Group Meeting #2</vt:lpstr>
      <vt:lpstr>AGENDA</vt:lpstr>
      <vt:lpstr>Stakeholder Working Group Process</vt:lpstr>
      <vt:lpstr>Stakeholder Working Group Process (cont.)</vt:lpstr>
      <vt:lpstr>Reports</vt:lpstr>
      <vt:lpstr>Reports (cont.)</vt:lpstr>
      <vt:lpstr>Proposals Automatic Renewal Notification</vt:lpstr>
      <vt:lpstr>Proposals Marketing Scripts</vt:lpstr>
      <vt:lpstr>Proposals Product Information Disclosure</vt:lpstr>
      <vt:lpstr>Oversight of Marketing Vendors</vt:lpstr>
      <vt:lpstr>Oversight of Marketing Vendors</vt:lpstr>
      <vt:lpstr>Oversight of Marketing Vendors</vt:lpstr>
      <vt:lpstr>Oversight of Marketing Vendors (cont.)</vt:lpstr>
      <vt:lpstr>Oversight of Marketing Vendors (cont.)</vt:lpstr>
      <vt:lpstr>Oversight of Marketing Vendors (cont.)</vt:lpstr>
      <vt:lpstr>Next Steps</vt:lpstr>
    </vt:vector>
  </TitlesOfParts>
  <Company>Commonwealth of Massachusetts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nathan.phelps</dc:creator>
  <cp:lastModifiedBy>Perlmutter, Barry (DPU)</cp:lastModifiedBy>
  <cp:revision>864</cp:revision>
  <cp:lastPrinted>2019-08-06T14:52:03Z</cp:lastPrinted>
  <dcterms:created xsi:type="dcterms:W3CDTF">2019-08-05T23:08:20Z</dcterms:created>
  <dcterms:modified xsi:type="dcterms:W3CDTF">2019-08-06T16:05:02Z</dcterms:modified>
</cp:coreProperties>
</file>