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emf" ContentType="image/x-emf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8.9-->
<p:presentation xmlns:r="http://schemas.openxmlformats.org/officeDocument/2006/relationships" xmlns:a="http://schemas.openxmlformats.org/drawingml/2006/main" xmlns:p="http://schemas.openxmlformats.org/presentationml/2006/main" showSpecialPlsOnTitleSld="0" saveSubsetFonts="1" autoCompressPictures="0">
  <p:sldMasterIdLst>
    <p:sldMasterId id="2147483648" r:id="rId2"/>
  </p:sldMasterIdLst>
  <p:notesMasterIdLst>
    <p:notesMasterId r:id="rId3"/>
  </p:notesMasterIdLst>
  <p:sldIdLst>
    <p:sldId id="256" r:id="rId4"/>
    <p:sldId id="258" r:id="rId5"/>
    <p:sldId id="277" r:id="rId6"/>
    <p:sldId id="278" r:id="rId7"/>
    <p:sldId id="279" r:id="rId8"/>
    <p:sldId id="273" r:id="rId9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344" userDrawn="1">
          <p15:clr>
            <a:srgbClr val="A4A3A4"/>
          </p15:clr>
        </p15:guide>
        <p15:guide id="3" pos="336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160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Joann Ciarmataro" initials="JC" lastIdx="0" clrIdx="0">
    <p:extLst>
      <p:ext uri="{19B8F6BF-5375-455C-9EA6-DF929625EA0E}">
        <p15:presenceInfo xmlns:p15="http://schemas.microsoft.com/office/powerpoint/2012/main" userId="S::jciarmataro@davismalm.com::5d5da8bc-b5d0-4664-b8a7-cfebf19bef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451448"/>
    <a:srgbClr val="707372"/>
    <a:srgbClr val="97999B"/>
    <a:srgbClr val="B08D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89"/>
    <p:restoredTop sz="94650"/>
  </p:normalViewPr>
  <p:slideViewPr>
    <p:cSldViewPr snapToGrid="0" snapToObjects="1">
      <p:cViewPr varScale="1">
        <p:scale>
          <a:sx n="78" d="100"/>
          <a:sy n="78" d="100"/>
        </p:scale>
        <p:origin x="990" y="78"/>
      </p:cViewPr>
      <p:guideLst>
        <p:guide pos="7344"/>
        <p:guide pos="336"/>
        <p:guide pos="3840"/>
        <p:guide orient="horz" pos="160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4F882-2E03-6E48-88E9-A853371003EF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26FEF-E766-FC41-804E-C1D9967E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74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©2020 Davis Malm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1608-898D-7C4C-B291-AD8BE6C04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90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©2020 Davis Malm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1608-898D-7C4C-B291-AD8BE6C04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5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©2020 Davis Malm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1608-898D-7C4C-B291-AD8BE6C04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84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©2020 Davis Malm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1608-898D-7C4C-B291-AD8BE6C04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15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©2020 Davis Malm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1608-898D-7C4C-B291-AD8BE6C04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49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©2020 Davis Malm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1608-898D-7C4C-B291-AD8BE6C04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29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©2020 Davis Malm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1608-898D-7C4C-B291-AD8BE6C04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73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©2020 Davis Malm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1608-898D-7C4C-B291-AD8BE6C04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5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©2020 Davis Malm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1608-898D-7C4C-B291-AD8BE6C04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58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©2020 Davis Malm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1608-898D-7C4C-B291-AD8BE6C04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33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©2020 Davis Malm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1608-898D-7C4C-B291-AD8BE6C04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18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©2020 Davis Malm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51608-898D-7C4C-B291-AD8BE6C04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9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emf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emf" /><Relationship Id="rId3" Type="http://schemas.openxmlformats.org/officeDocument/2006/relationships/image" Target="../media/image4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emf" /><Relationship Id="rId3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emf" /><Relationship Id="rId3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emf" /><Relationship Id="rId3" Type="http://schemas.openxmlformats.org/officeDocument/2006/relationships/image" Target="../media/image4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emf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t="19325" r="11570" b="8311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7872" y="2723214"/>
            <a:ext cx="7597083" cy="90794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Whitman" charset="0"/>
                <a:ea typeface="Whitman" charset="0"/>
                <a:cs typeface="Whitman" charset="0"/>
              </a:rPr>
              <a:t>Docket 19-07 – Massachusetts DPU Retail Investigation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137" y="3625925"/>
            <a:ext cx="422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i="1">
                <a:solidFill>
                  <a:srgbClr val="B08D57"/>
                </a:solidFill>
                <a:latin typeface="Whitman Semi" charset="0"/>
                <a:ea typeface="Whitman Semi" charset="0"/>
                <a:cs typeface="Whitman Semi" charset="0"/>
              </a:rPr>
              <a:t>August 6, 2020 Technical Session via ZOOM </a:t>
            </a:r>
            <a:endParaRPr lang="en-US" sz="1400" b="1" i="1">
              <a:solidFill>
                <a:srgbClr val="B08D57"/>
              </a:solidFill>
              <a:latin typeface="Whitman Semi" charset="0"/>
              <a:ea typeface="Whitman Semi" charset="0"/>
              <a:cs typeface="Whitman Semi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36" y="352807"/>
            <a:ext cx="1948597" cy="5555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91811" y="490515"/>
            <a:ext cx="91823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600" spc="200">
                <a:solidFill>
                  <a:srgbClr val="97999B"/>
                </a:solidFill>
                <a:latin typeface="Montserrat" charset="0"/>
                <a:ea typeface="Montserrat" charset="0"/>
                <a:cs typeface="Montserrat" charset="0"/>
              </a:rPr>
              <a:t>ONE BOSTON PLACE, BOSTON, MASSACHUSETTS 02108  |  617.367.2500  |  617.523.6215  |  DAVISMALM.COM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135" y="5274463"/>
            <a:ext cx="908546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600" spc="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PRESENTED BY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136" y="5411530"/>
            <a:ext cx="4529424" cy="1120295"/>
          </a:xfrm>
          <a:prstGeom prst="rect">
            <a:avLst/>
          </a:prstGeom>
          <a:noFill/>
        </p:spPr>
        <p:txBody>
          <a:bodyPr wrap="square" lIns="0" tIns="0" rIns="0" bIns="0" numCol="2" rtlCol="0">
            <a:noAutofit/>
          </a:bodyPr>
          <a:lstStyle/>
          <a:p>
            <a:pPr>
              <a:lnSpc>
                <a:spcPct val="150000"/>
              </a:lnSpc>
            </a:pPr>
            <a:r>
              <a:rPr lang="de-DE" sz="1400" b="1" i="1">
                <a:solidFill>
                  <a:srgbClr val="97999B"/>
                </a:solidFill>
                <a:latin typeface="Whitman Semi" charset="0"/>
                <a:ea typeface="Whitman Semi" charset="0"/>
                <a:cs typeface="Whitman Semi" charset="0"/>
              </a:rPr>
              <a:t>Robert J. Munnelly, Jr., Esquire </a:t>
            </a:r>
          </a:p>
          <a:p>
            <a:pPr>
              <a:lnSpc>
                <a:spcPct val="150000"/>
              </a:lnSpc>
            </a:pPr>
            <a:endParaRPr lang="en-US" sz="1400" b="1" i="1">
              <a:solidFill>
                <a:srgbClr val="97999B"/>
              </a:solidFill>
              <a:latin typeface="Whitman Semi" charset="0"/>
              <a:ea typeface="Whitman Semi" charset="0"/>
              <a:cs typeface="Whitman S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150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-1219079" y="1255875"/>
            <a:ext cx="8548576" cy="833697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31759" y="2462582"/>
            <a:ext cx="3501525" cy="1939297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endParaRPr lang="en-US" sz="4400">
              <a:solidFill>
                <a:srgbClr val="451448"/>
              </a:solidFill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  <p:sp>
        <p:nvSpPr>
          <p:cNvPr id="21" name="Content Placeholder 5"/>
          <p:cNvSpPr txBox="1"/>
          <p:nvPr/>
        </p:nvSpPr>
        <p:spPr>
          <a:xfrm>
            <a:off x="4579951" y="785792"/>
            <a:ext cx="6773849" cy="5286416"/>
          </a:xfrm>
          <a:prstGeom prst="rect">
            <a:avLst/>
          </a:prstGeom>
        </p:spPr>
        <p:txBody>
          <a:bodyPr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buFontTx/>
              <a:buChar char="-"/>
            </a:pPr>
            <a:r>
              <a:rPr lang="en-US" sz="1600" spc="50">
                <a:solidFill>
                  <a:srgbClr val="707372"/>
                </a:solidFill>
                <a:latin typeface="Montserrat" charset="0"/>
                <a:ea typeface="Montserrat" charset="0"/>
                <a:cs typeface="Montserrat" charset="0"/>
              </a:rPr>
              <a:t>Davis Malm represents multiple suppliers that have engaged in door-to-door (D2D) marketing of electricity. </a:t>
            </a:r>
          </a:p>
          <a:p>
            <a:pPr>
              <a:lnSpc>
                <a:spcPct val="140000"/>
              </a:lnSpc>
              <a:buFontTx/>
              <a:buChar char="-"/>
            </a:pPr>
            <a:r>
              <a:rPr lang="en-US" sz="1600" spc="50">
                <a:solidFill>
                  <a:srgbClr val="707372"/>
                </a:solidFill>
                <a:latin typeface="Montserrat" charset="0"/>
                <a:ea typeface="Montserrat" charset="0"/>
                <a:cs typeface="Montserrat" charset="0"/>
              </a:rPr>
              <a:t>Suppliers value reliable D2D vendors with a proven track record of compliant sales and need to introduce and carefully monitor new vendors until proven.</a:t>
            </a:r>
          </a:p>
          <a:p>
            <a:pPr>
              <a:lnSpc>
                <a:spcPct val="140000"/>
              </a:lnSpc>
              <a:buFontTx/>
              <a:buChar char="-"/>
            </a:pPr>
            <a:r>
              <a:rPr lang="en-US" sz="1600" spc="50">
                <a:solidFill>
                  <a:srgbClr val="707372"/>
                </a:solidFill>
                <a:latin typeface="Montserrat" charset="0"/>
                <a:ea typeface="Montserrat" charset="0"/>
                <a:cs typeface="Montserrat" charset="0"/>
              </a:rPr>
              <a:t>Suppliers seek to avoid situations where agents rush sales, as that often leads to poor sales and noncompliance. </a:t>
            </a:r>
          </a:p>
          <a:p>
            <a:pPr>
              <a:lnSpc>
                <a:spcPct val="140000"/>
              </a:lnSpc>
              <a:buFontTx/>
              <a:buChar char="-"/>
            </a:pPr>
            <a:r>
              <a:rPr lang="en-US" sz="1600" spc="50">
                <a:solidFill>
                  <a:srgbClr val="707372"/>
                </a:solidFill>
                <a:latin typeface="Montserrat" charset="0"/>
                <a:ea typeface="Montserrat" charset="0"/>
                <a:cs typeface="Montserrat" charset="0"/>
              </a:rPr>
              <a:t>Vendors often need to change plans at the last minute (permit issues, presence of  competitors, municipal celebrations).</a:t>
            </a:r>
          </a:p>
          <a:p>
            <a:pPr>
              <a:lnSpc>
                <a:spcPct val="140000"/>
              </a:lnSpc>
              <a:buNone/>
            </a:pPr>
            <a:endParaRPr lang="en-US" sz="1600" spc="50">
              <a:solidFill>
                <a:srgbClr val="70737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FFD44E-D7CA-1141-A6DB-5D6BCBA1A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82" y="353910"/>
            <a:ext cx="1106326" cy="45005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F2C88E-C64F-427C-8343-E19DA1A0F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©2020 Davis Malm 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079692-7DF4-4A1C-AC16-4064BD8C2637}"/>
              </a:ext>
            </a:extLst>
          </p:cNvPr>
          <p:cNvSpPr txBox="1"/>
          <p:nvPr/>
        </p:nvSpPr>
        <p:spPr>
          <a:xfrm>
            <a:off x="684159" y="2614982"/>
            <a:ext cx="3501525" cy="1939297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r>
              <a:rPr lang="en-US" sz="4400">
                <a:solidFill>
                  <a:srgbClr val="451448"/>
                </a:solidFill>
                <a:latin typeface="Adobe Garamond Pro" charset="0"/>
                <a:ea typeface="Adobe Garamond Pro" charset="0"/>
                <a:cs typeface="Adobe Garamond Pro" charset="0"/>
              </a:rPr>
              <a:t>Supplier Interests</a:t>
            </a:r>
          </a:p>
          <a:p>
            <a:endParaRPr lang="en-US" sz="4400">
              <a:solidFill>
                <a:srgbClr val="451448"/>
              </a:solidFill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46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-1219079" y="1255875"/>
            <a:ext cx="8548576" cy="833697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31759" y="2462582"/>
            <a:ext cx="3501525" cy="1939297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endParaRPr lang="en-US" sz="4400">
              <a:solidFill>
                <a:srgbClr val="451448"/>
              </a:solidFill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  <p:sp>
        <p:nvSpPr>
          <p:cNvPr id="21" name="Content Placeholder 5"/>
          <p:cNvSpPr txBox="1"/>
          <p:nvPr/>
        </p:nvSpPr>
        <p:spPr>
          <a:xfrm>
            <a:off x="4579951" y="785792"/>
            <a:ext cx="6773849" cy="5286416"/>
          </a:xfrm>
          <a:prstGeom prst="rect">
            <a:avLst/>
          </a:prstGeom>
        </p:spPr>
        <p:txBody>
          <a:bodyPr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buFontTx/>
              <a:buChar char="-"/>
            </a:pPr>
            <a:r>
              <a:rPr lang="en-US" sz="1600" spc="50">
                <a:solidFill>
                  <a:srgbClr val="707372"/>
                </a:solidFill>
                <a:latin typeface="Montserrat" charset="0"/>
                <a:ea typeface="Montserrat" charset="0"/>
                <a:cs typeface="Montserrat" charset="0"/>
              </a:rPr>
              <a:t>DPU adopted D2D notice rule in Order 14-140-G (May 2018) as a 1) 30-day advance notice with 2) no municipal caps to help DPU identify vendors reported as noncompliant.  </a:t>
            </a:r>
          </a:p>
          <a:p>
            <a:pPr>
              <a:lnSpc>
                <a:spcPct val="140000"/>
              </a:lnSpc>
              <a:buFontTx/>
              <a:buChar char="-"/>
            </a:pPr>
            <a:r>
              <a:rPr lang="en-US" sz="1600" spc="50">
                <a:solidFill>
                  <a:srgbClr val="707372"/>
                </a:solidFill>
                <a:latin typeface="Montserrat" charset="0"/>
                <a:ea typeface="Montserrat" charset="0"/>
                <a:cs typeface="Montserrat" charset="0"/>
              </a:rPr>
              <a:t>In February 2020, DPU in this docket sought input on a modified proposal for 1) daily notice with 2) cap of three municipalities/neighborhoods per day.</a:t>
            </a:r>
          </a:p>
          <a:p>
            <a:pPr>
              <a:lnSpc>
                <a:spcPct val="140000"/>
              </a:lnSpc>
              <a:buFontTx/>
              <a:buChar char="-"/>
            </a:pPr>
            <a:r>
              <a:rPr lang="en-US" sz="1600" spc="50">
                <a:solidFill>
                  <a:srgbClr val="707372"/>
                </a:solidFill>
                <a:latin typeface="Montserrat" charset="0"/>
                <a:ea typeface="Montserrat" charset="0"/>
                <a:cs typeface="Montserrat" charset="0"/>
              </a:rPr>
              <a:t>Suppliers generally opposed one or both types of reductions (time period and municipal caps) as unreasonable and excessive. </a:t>
            </a:r>
          </a:p>
          <a:p>
            <a:pPr>
              <a:lnSpc>
                <a:spcPct val="140000"/>
              </a:lnSpc>
              <a:buFontTx/>
              <a:buChar char="-"/>
            </a:pPr>
            <a:r>
              <a:rPr lang="en-US" sz="1600" spc="50">
                <a:solidFill>
                  <a:srgbClr val="707372"/>
                </a:solidFill>
                <a:latin typeface="Montserrat" charset="0"/>
                <a:ea typeface="Montserrat" charset="0"/>
                <a:cs typeface="Montserrat" charset="0"/>
              </a:rPr>
              <a:t>In the May 2020 Tier One Order, DPU adopted 1) daily notice requirement and 2) increase of three-municipality cap to five – but advised it found merit to exploring modifications during technical sessions.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FFD44E-D7CA-1141-A6DB-5D6BCBA1A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82" y="353910"/>
            <a:ext cx="1106326" cy="45005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F2C88E-C64F-427C-8343-E19DA1A0F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©2020 Davis Malm 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079692-7DF4-4A1C-AC16-4064BD8C2637}"/>
              </a:ext>
            </a:extLst>
          </p:cNvPr>
          <p:cNvSpPr txBox="1"/>
          <p:nvPr/>
        </p:nvSpPr>
        <p:spPr>
          <a:xfrm>
            <a:off x="684159" y="2614982"/>
            <a:ext cx="3501525" cy="1939297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r>
              <a:rPr lang="en-US" sz="4400">
                <a:solidFill>
                  <a:srgbClr val="451448"/>
                </a:solidFill>
                <a:latin typeface="Adobe Garamond Pro" charset="0"/>
                <a:ea typeface="Adobe Garamond Pro" charset="0"/>
                <a:cs typeface="Adobe Garamond Pro" charset="0"/>
              </a:rPr>
              <a:t>Status of D2D Notice Rules</a:t>
            </a:r>
          </a:p>
        </p:txBody>
      </p:sp>
    </p:spTree>
    <p:extLst>
      <p:ext uri="{BB962C8B-B14F-4D97-AF65-F5344CB8AC3E}">
        <p14:creationId xmlns:p14="http://schemas.microsoft.com/office/powerpoint/2010/main" val="605680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-1219079" y="1144916"/>
            <a:ext cx="8548576" cy="833697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31759" y="2462582"/>
            <a:ext cx="3501525" cy="1939297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endParaRPr lang="en-US" sz="4400">
              <a:solidFill>
                <a:srgbClr val="451448"/>
              </a:solidFill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  <p:sp>
        <p:nvSpPr>
          <p:cNvPr id="21" name="Content Placeholder 5"/>
          <p:cNvSpPr txBox="1"/>
          <p:nvPr/>
        </p:nvSpPr>
        <p:spPr>
          <a:xfrm>
            <a:off x="4579951" y="803964"/>
            <a:ext cx="6773849" cy="5300274"/>
          </a:xfrm>
          <a:prstGeom prst="rect">
            <a:avLst/>
          </a:prstGeom>
        </p:spPr>
        <p:txBody>
          <a:bodyPr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en-US" sz="1600" spc="50">
                <a:solidFill>
                  <a:srgbClr val="707372"/>
                </a:solidFill>
                <a:latin typeface="Montserrat" charset="0"/>
                <a:ea typeface="Montserrat" charset="0"/>
                <a:cs typeface="Montserrat" charset="0"/>
              </a:rPr>
              <a:t>Strict five-municipality cap fails to account for:</a:t>
            </a:r>
          </a:p>
          <a:p>
            <a:pPr>
              <a:lnSpc>
                <a:spcPct val="140000"/>
              </a:lnSpc>
              <a:buFontTx/>
              <a:buChar char="-"/>
            </a:pPr>
            <a:r>
              <a:rPr lang="en-US" sz="1600" b="1" spc="50">
                <a:solidFill>
                  <a:srgbClr val="707372"/>
                </a:solidFill>
                <a:latin typeface="Montserrat" charset="0"/>
                <a:ea typeface="Montserrat" charset="0"/>
                <a:cs typeface="Montserrat" charset="0"/>
              </a:rPr>
              <a:t>Monitoring Assistance from New Daily Notice</a:t>
            </a:r>
            <a:r>
              <a:rPr lang="en-US" sz="1600" spc="50">
                <a:solidFill>
                  <a:srgbClr val="707372"/>
                </a:solidFill>
                <a:latin typeface="Montserrat" charset="0"/>
                <a:ea typeface="Montserrat" charset="0"/>
                <a:cs typeface="Montserrat" charset="0"/>
              </a:rPr>
              <a:t>.  The substantial assistance from daily notices rather than 30-day notices should limit need for strict municipal cap.      </a:t>
            </a:r>
          </a:p>
          <a:p>
            <a:pPr>
              <a:lnSpc>
                <a:spcPct val="140000"/>
              </a:lnSpc>
              <a:buFontTx/>
              <a:buChar char="-"/>
            </a:pPr>
            <a:r>
              <a:rPr lang="en-US" sz="1600" b="1" spc="50">
                <a:solidFill>
                  <a:srgbClr val="707372"/>
                </a:solidFill>
                <a:latin typeface="Montserrat" charset="0"/>
                <a:ea typeface="Montserrat" charset="0"/>
                <a:cs typeface="Montserrat" charset="0"/>
              </a:rPr>
              <a:t>Likely Loss of Reliable Vendors</a:t>
            </a:r>
            <a:r>
              <a:rPr lang="en-US" sz="1600" spc="50">
                <a:solidFill>
                  <a:srgbClr val="707372"/>
                </a:solidFill>
                <a:latin typeface="Montserrat" charset="0"/>
                <a:ea typeface="Montserrat" charset="0"/>
                <a:cs typeface="Montserrat" charset="0"/>
              </a:rPr>
              <a:t>.  The likely loss to suppliers of successful established teams as “cap casualties” and curtailment of opportunities to train promising new teams, especially given need to reserve back-up municipalities.</a:t>
            </a:r>
          </a:p>
          <a:p>
            <a:pPr>
              <a:lnSpc>
                <a:spcPct val="140000"/>
              </a:lnSpc>
              <a:buFontTx/>
              <a:buChar char="-"/>
            </a:pPr>
            <a:r>
              <a:rPr lang="en-US" sz="1600" b="1" spc="50">
                <a:solidFill>
                  <a:srgbClr val="707372"/>
                </a:solidFill>
                <a:latin typeface="Montserrat" charset="0"/>
                <a:ea typeface="Montserrat" charset="0"/>
                <a:cs typeface="Montserrat" charset="0"/>
              </a:rPr>
              <a:t>Perverse Incentives to Overlap.  </a:t>
            </a:r>
            <a:r>
              <a:rPr lang="en-US" sz="1600" spc="50">
                <a:solidFill>
                  <a:srgbClr val="707372"/>
                </a:solidFill>
                <a:latin typeface="Montserrat" charset="0"/>
                <a:ea typeface="Montserrat" charset="0"/>
                <a:cs typeface="Montserrat" charset="0"/>
              </a:rPr>
              <a:t>The increased incentives to assign vendors to the same municipalities, hindering DPU and supplier monitoring, where suppliers otherwise would disperse vendors among municipalities and regions. </a:t>
            </a:r>
          </a:p>
          <a:p>
            <a:pPr>
              <a:lnSpc>
                <a:spcPct val="140000"/>
              </a:lnSpc>
              <a:buFontTx/>
              <a:buChar char="-"/>
            </a:pPr>
            <a:r>
              <a:rPr lang="en-US" sz="1600" b="1" spc="50">
                <a:solidFill>
                  <a:srgbClr val="707372"/>
                </a:solidFill>
                <a:latin typeface="Montserrat" charset="0"/>
                <a:ea typeface="Montserrat" charset="0"/>
                <a:cs typeface="Montserrat" charset="0"/>
              </a:rPr>
              <a:t>Rushed Sales</a:t>
            </a:r>
            <a:r>
              <a:rPr lang="en-US" sz="1600" spc="50">
                <a:solidFill>
                  <a:srgbClr val="707372"/>
                </a:solidFill>
                <a:latin typeface="Montserrat" charset="0"/>
                <a:ea typeface="Montserrat" charset="0"/>
                <a:cs typeface="Montserrat" charset="0"/>
              </a:rPr>
              <a:t>.  Multiple vendors in same municipalities can lead to rushed and problematic sales, resulting in high levels of customer dissatisfaction.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FFD44E-D7CA-1141-A6DB-5D6BCBA1A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82" y="353910"/>
            <a:ext cx="1106326" cy="45005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F2C88E-C64F-427C-8343-E19DA1A0F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©2020 Davis Malm 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079692-7DF4-4A1C-AC16-4064BD8C2637}"/>
              </a:ext>
            </a:extLst>
          </p:cNvPr>
          <p:cNvSpPr txBox="1"/>
          <p:nvPr/>
        </p:nvSpPr>
        <p:spPr>
          <a:xfrm>
            <a:off x="743883" y="1898290"/>
            <a:ext cx="3501525" cy="3386091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r>
              <a:rPr lang="en-US" sz="4400">
                <a:solidFill>
                  <a:srgbClr val="451448"/>
                </a:solidFill>
                <a:latin typeface="Adobe Garamond Pro" charset="0"/>
                <a:ea typeface="Adobe Garamond Pro" charset="0"/>
                <a:cs typeface="Adobe Garamond Pro" charset="0"/>
              </a:rPr>
              <a:t>Need for Changes to Five- Municipality Cap</a:t>
            </a:r>
          </a:p>
        </p:txBody>
      </p:sp>
    </p:spTree>
    <p:extLst>
      <p:ext uri="{BB962C8B-B14F-4D97-AF65-F5344CB8AC3E}">
        <p14:creationId xmlns:p14="http://schemas.microsoft.com/office/powerpoint/2010/main" val="733702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-1219079" y="1255875"/>
            <a:ext cx="8548576" cy="833697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31759" y="2462582"/>
            <a:ext cx="3501525" cy="1939297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endParaRPr lang="en-US" sz="4400">
              <a:solidFill>
                <a:srgbClr val="451448"/>
              </a:solidFill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  <p:sp>
        <p:nvSpPr>
          <p:cNvPr id="21" name="Content Placeholder 5"/>
          <p:cNvSpPr txBox="1"/>
          <p:nvPr/>
        </p:nvSpPr>
        <p:spPr>
          <a:xfrm>
            <a:off x="4579951" y="785792"/>
            <a:ext cx="6773849" cy="5286416"/>
          </a:xfrm>
          <a:prstGeom prst="rect">
            <a:avLst/>
          </a:prstGeom>
        </p:spPr>
        <p:txBody>
          <a:bodyPr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buFontTx/>
              <a:buChar char="-"/>
            </a:pPr>
            <a:r>
              <a:rPr lang="en-US" sz="1600" b="1" spc="50">
                <a:solidFill>
                  <a:srgbClr val="707372"/>
                </a:solidFill>
                <a:latin typeface="Montserrat" charset="0"/>
                <a:ea typeface="Montserrat" charset="0"/>
                <a:cs typeface="Montserrat" charset="0"/>
              </a:rPr>
              <a:t>Option One - Trial Period Option with No Cap</a:t>
            </a:r>
            <a:r>
              <a:rPr lang="en-US" sz="1600" spc="50">
                <a:solidFill>
                  <a:srgbClr val="707372"/>
                </a:solidFill>
                <a:latin typeface="Montserrat" charset="0"/>
                <a:ea typeface="Montserrat" charset="0"/>
                <a:cs typeface="Montserrat" charset="0"/>
              </a:rPr>
              <a:t>.  Implement a limited trial that initially does not apply cap in order to determine whether daily notice alone will allow DPU to identify potential complaint causers.  </a:t>
            </a:r>
          </a:p>
          <a:p>
            <a:pPr>
              <a:lnSpc>
                <a:spcPct val="140000"/>
              </a:lnSpc>
              <a:buFontTx/>
              <a:buChar char="-"/>
            </a:pPr>
            <a:r>
              <a:rPr lang="en-US" sz="1600" b="1" spc="50">
                <a:solidFill>
                  <a:srgbClr val="707372"/>
                </a:solidFill>
                <a:latin typeface="Montserrat" charset="0"/>
                <a:ea typeface="Montserrat" charset="0"/>
                <a:cs typeface="Montserrat" charset="0"/>
              </a:rPr>
              <a:t>Option Two - Vendor Option</a:t>
            </a:r>
            <a:r>
              <a:rPr lang="en-US" sz="1600" spc="50">
                <a:solidFill>
                  <a:srgbClr val="707372"/>
                </a:solidFill>
                <a:latin typeface="Montserrat" charset="0"/>
                <a:ea typeface="Montserrat" charset="0"/>
                <a:cs typeface="Montserrat" charset="0"/>
              </a:rPr>
              <a:t>.  Keep five-municipality cap but apply it to each supplier’s vendor (i.e., each supplier fills out separate form meeting cap for each of its vendors).</a:t>
            </a:r>
          </a:p>
          <a:p>
            <a:pPr>
              <a:lnSpc>
                <a:spcPct val="140000"/>
              </a:lnSpc>
              <a:buFontTx/>
              <a:buChar char="-"/>
            </a:pPr>
            <a:r>
              <a:rPr lang="en-US" sz="1600" b="1" spc="50">
                <a:solidFill>
                  <a:srgbClr val="707372"/>
                </a:solidFill>
                <a:latin typeface="Montserrat" charset="0"/>
                <a:ea typeface="Montserrat" charset="0"/>
                <a:cs typeface="Montserrat" charset="0"/>
              </a:rPr>
              <a:t>Option Three - Regional Option</a:t>
            </a:r>
            <a:r>
              <a:rPr lang="en-US" sz="1600" spc="50">
                <a:solidFill>
                  <a:srgbClr val="707372"/>
                </a:solidFill>
                <a:latin typeface="Montserrat" charset="0"/>
                <a:ea typeface="Montserrat" charset="0"/>
                <a:cs typeface="Montserrat" charset="0"/>
              </a:rPr>
              <a:t>.  Keep cap but apply it per supplier per region defined by county or the four utility territories (i.e., each supplier categorizes form and meets cap in each region). </a:t>
            </a:r>
          </a:p>
          <a:p>
            <a:pPr>
              <a:lnSpc>
                <a:spcPct val="140000"/>
              </a:lnSpc>
              <a:buFontTx/>
              <a:buChar char="-"/>
            </a:pPr>
            <a:r>
              <a:rPr lang="en-US" sz="1600" b="1" spc="50">
                <a:solidFill>
                  <a:srgbClr val="707372"/>
                </a:solidFill>
                <a:latin typeface="Montserrat" charset="0"/>
                <a:ea typeface="Montserrat" charset="0"/>
                <a:cs typeface="Montserrat" charset="0"/>
              </a:rPr>
              <a:t>Option Four – Geotracking Waiver of Cap</a:t>
            </a:r>
            <a:r>
              <a:rPr lang="en-US" sz="1600" spc="50">
                <a:solidFill>
                  <a:srgbClr val="707372"/>
                </a:solidFill>
                <a:latin typeface="Montserrat" charset="0"/>
                <a:ea typeface="Montserrat" charset="0"/>
                <a:cs typeface="Montserrat" charset="0"/>
              </a:rPr>
              <a:t>.  Require daily notices but waive cap if supplier implements GPS/geotracking for all vendor agents.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FFD44E-D7CA-1141-A6DB-5D6BCBA1A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82" y="353910"/>
            <a:ext cx="1106326" cy="45005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F2C88E-C64F-427C-8343-E19DA1A0F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©2020 Davis Malm 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079692-7DF4-4A1C-AC16-4064BD8C2637}"/>
              </a:ext>
            </a:extLst>
          </p:cNvPr>
          <p:cNvSpPr txBox="1"/>
          <p:nvPr/>
        </p:nvSpPr>
        <p:spPr>
          <a:xfrm>
            <a:off x="684159" y="2614982"/>
            <a:ext cx="3501525" cy="1939297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r>
              <a:rPr lang="en-US" sz="4400">
                <a:solidFill>
                  <a:srgbClr val="451448"/>
                </a:solidFill>
                <a:latin typeface="Adobe Garamond Pro" charset="0"/>
                <a:ea typeface="Adobe Garamond Pro" charset="0"/>
                <a:cs typeface="Adobe Garamond Pro" charset="0"/>
              </a:rPr>
              <a:t>Recommended Modification Options</a:t>
            </a:r>
          </a:p>
        </p:txBody>
      </p:sp>
    </p:spTree>
    <p:extLst>
      <p:ext uri="{BB962C8B-B14F-4D97-AF65-F5344CB8AC3E}">
        <p14:creationId xmlns:p14="http://schemas.microsoft.com/office/powerpoint/2010/main" val="978536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4514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2487733" y="1971417"/>
            <a:ext cx="7597083" cy="87716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  <a:latin typeface="Whitman" charset="0"/>
                <a:ea typeface="Whitman" charset="0"/>
                <a:cs typeface="Whitman" charset="0"/>
              </a:rPr>
              <a:t>Thank You!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36" y="352807"/>
            <a:ext cx="1948597" cy="5555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91274" y="498466"/>
            <a:ext cx="91823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600" spc="200">
                <a:solidFill>
                  <a:srgbClr val="97999B"/>
                </a:solidFill>
                <a:latin typeface="Montserrat" charset="0"/>
                <a:ea typeface="Montserrat" charset="0"/>
                <a:cs typeface="Montserrat" charset="0"/>
              </a:rPr>
              <a:t>ONE BOSTON PLACE, BOSTON, MASSACHUSETTS 02108  |  617.367.2500  |  617.523.6215  |  DAVISMALM.COM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051758" y="3409625"/>
            <a:ext cx="2738455" cy="1454480"/>
            <a:chOff x="539135" y="2704053"/>
            <a:chExt cx="2738455" cy="1454480"/>
          </a:xfrm>
        </p:grpSpPr>
        <p:sp>
          <p:nvSpPr>
            <p:cNvPr id="9" name="Text Placeholder 6"/>
            <p:cNvSpPr txBox="1"/>
            <p:nvPr/>
          </p:nvSpPr>
          <p:spPr>
            <a:xfrm>
              <a:off x="539135" y="2704053"/>
              <a:ext cx="2738455" cy="603250"/>
            </a:xfrm>
            <a:prstGeom prst="rect">
              <a:avLst/>
            </a:prstGeom>
          </p:spPr>
          <p:txBody>
            <a:bodyPr anchor="b" anchorCtr="0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500">
                  <a:solidFill>
                    <a:schemeClr val="bg1"/>
                  </a:solidFill>
                  <a:latin typeface="Whitman" charset="0"/>
                  <a:ea typeface="Whitman" charset="0"/>
                  <a:cs typeface="Whitman" charset="0"/>
                </a:rPr>
                <a:t>Robert J. Munnelly, Jr., Esquire</a:t>
              </a:r>
            </a:p>
          </p:txBody>
        </p:sp>
        <p:sp>
          <p:nvSpPr>
            <p:cNvPr id="11" name="Text Placeholder 8"/>
            <p:cNvSpPr txBox="1"/>
            <p:nvPr/>
          </p:nvSpPr>
          <p:spPr>
            <a:xfrm>
              <a:off x="539136" y="3321354"/>
              <a:ext cx="2631576" cy="837179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000" spc="20">
                  <a:solidFill>
                    <a:schemeClr val="bg1">
                      <a:lumMod val="65000"/>
                    </a:schemeClr>
                  </a:solidFill>
                  <a:latin typeface="Montserrat" charset="0"/>
                  <a:ea typeface="Montserrat" charset="0"/>
                  <a:cs typeface="Montserrat" charset="0"/>
                </a:rPr>
                <a:t>rmunnelly@davismalm.com</a:t>
              </a:r>
            </a:p>
            <a:p>
              <a:pPr marL="0" indent="0" algn="ctr">
                <a:buNone/>
              </a:pPr>
              <a:r>
                <a:rPr lang="en-US" sz="1000" spc="20">
                  <a:solidFill>
                    <a:schemeClr val="bg1">
                      <a:lumMod val="65000"/>
                    </a:schemeClr>
                  </a:solidFill>
                  <a:latin typeface="Montserrat" charset="0"/>
                  <a:ea typeface="Montserrat" charset="0"/>
                  <a:cs typeface="Montserrat" charset="0"/>
                </a:rPr>
                <a:t>617.589.3822</a:t>
              </a: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6F4031-10BF-4D1B-83EF-5A6A52D04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©2020 Davis Malm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65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9041.0"/>
  <p:tag name="AS_RELEASE_DATE" val="2018.09.12"/>
  <p:tag name="AS_TITLE" val="Aspose.Slides for .NET 4.0"/>
  <p:tag name="AS_VERSION" val="18.9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Widescreen</PresentationFormat>
  <Paragraphs>36</Paragraphs>
  <Slides>6</Slides>
  <Notes>0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7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0</LinksUpToDate>
  <SharedDoc>0</SharedDoc>
  <HyperlinksChanged>0</HyperlinksChanged>
  <Application>Aspose.Slides for .NET</Application>
  <AppVersion>18.0900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Presentation</dc:title>
  <cp:lastModifiedBy>Joann Ciarmataro</cp:lastModifiedBy>
  <cp:revision>1</cp:revision>
  <dcterms:created xsi:type="dcterms:W3CDTF">2020-08-05T20:32:36Z</dcterms:created>
  <dcterms:modified xsi:type="dcterms:W3CDTF">2020-08-05T20:32:36Z</dcterms:modified>
</cp:coreProperties>
</file>