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19" autoAdjust="0"/>
  </p:normalViewPr>
  <p:slideViewPr>
    <p:cSldViewPr snapToGrid="0">
      <p:cViewPr varScale="1">
        <p:scale>
          <a:sx n="46" d="100"/>
          <a:sy n="46" d="100"/>
        </p:scale>
        <p:origin x="66" y="1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Current Process 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Role of the telemarketing agent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Product information 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room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3</a:t>
          </a:r>
          <a:r>
            <a:rPr lang="en-US" baseline="30000" dirty="0"/>
            <a:t>rd</a:t>
          </a:r>
          <a:r>
            <a:rPr lang="en-US" dirty="0"/>
            <a:t> party vendors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Access to recordings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Vendor termination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3"/>
      <dgm:spPr/>
    </dgm:pt>
    <dgm:pt modelId="{7C175B98-93F4-4D7C-BB95-1514AB879CD5}" type="pres">
      <dgm:prSet presAssocID="{40FC4FFE-8987-4A26-B7F4-8A516F18ADA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3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3"/>
      <dgm:spPr/>
    </dgm:pt>
    <dgm:pt modelId="{DB4CA7C4-FCA1-4127-B20A-2A5C031A3CF4}" type="pres">
      <dgm:prSet presAssocID="{49225C73-1633-42F1-AB3B-7CB183E5F8B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3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3"/>
      <dgm:spPr/>
    </dgm:pt>
    <dgm:pt modelId="{39509775-983E-4110-B989-EE2CD6514BE0}" type="pres">
      <dgm:prSet presAssocID="{1C383F32-22E8-4F62-A3E0-BDC3D5F489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Current Process 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Role of the telemarketing agent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 dirty="0"/>
            <a:t>Product information </a:t>
          </a:r>
        </a:p>
      </dsp:txBody>
      <dsp:txXfrm>
        <a:off x="7041543" y="2695306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616949" y="310305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04512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5606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3</a:t>
          </a:r>
          <a:r>
            <a:rPr lang="en-US" sz="2300" kern="1200" baseline="30000" dirty="0"/>
            <a:t>rd</a:t>
          </a:r>
          <a:r>
            <a:rPr lang="en-US" sz="2300" kern="1200" dirty="0"/>
            <a:t> party vendors</a:t>
          </a:r>
        </a:p>
      </dsp:txBody>
      <dsp:txXfrm>
        <a:off x="35606" y="2695306"/>
        <a:ext cx="2981250" cy="720000"/>
      </dsp:txXfrm>
    </dsp:sp>
    <dsp:sp modelId="{BCD8CDD9-0C56-4401-ADB1-8B48DAB2C96F}">
      <dsp:nvSpPr>
        <dsp:cNvPr id="0" name=""/>
        <dsp:cNvSpPr/>
      </dsp:nvSpPr>
      <dsp:spPr>
        <a:xfrm>
          <a:off x="4119918" y="310305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507481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538574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Access to recordings</a:t>
          </a:r>
        </a:p>
      </dsp:txBody>
      <dsp:txXfrm>
        <a:off x="3538574" y="2695306"/>
        <a:ext cx="2981250" cy="720000"/>
      </dsp:txXfrm>
    </dsp:sp>
    <dsp:sp modelId="{FF93E135-77D6-48A0-8871-9BC93D705D06}">
      <dsp:nvSpPr>
        <dsp:cNvPr id="0" name=""/>
        <dsp:cNvSpPr/>
      </dsp:nvSpPr>
      <dsp:spPr>
        <a:xfrm>
          <a:off x="7622887" y="310305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8010450" y="697868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7041543" y="2695306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Vendor termination</a:t>
          </a:r>
        </a:p>
      </dsp:txBody>
      <dsp:txXfrm>
        <a:off x="7041543" y="2695306"/>
        <a:ext cx="2981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19-07 Tier two technical Session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Supplier Working Group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12.16.2020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Third Party Verifications 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43981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1D73A873-D177-4089-A2A3-2B6ACDD8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2417"/>
            <a:ext cx="10058400" cy="1371600"/>
          </a:xfrm>
        </p:spPr>
        <p:txBody>
          <a:bodyPr/>
          <a:lstStyle/>
          <a:p>
            <a:r>
              <a:rPr lang="en-US" dirty="0"/>
              <a:t>Third Party Verifications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30DC8E9-D331-4E13-BDA5-655FAA827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5538" y="1339645"/>
            <a:ext cx="4361408" cy="48428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PROCESS </a:t>
            </a:r>
          </a:p>
          <a:p>
            <a:r>
              <a:rPr lang="en-US" dirty="0"/>
              <a:t>Suppliers use live, prerecorded, combination </a:t>
            </a:r>
          </a:p>
          <a:p>
            <a:pPr lvl="1"/>
            <a:r>
              <a:rPr lang="en-US" dirty="0"/>
              <a:t>Live = flexibility, requires training</a:t>
            </a:r>
          </a:p>
          <a:p>
            <a:pPr lvl="1"/>
            <a:r>
              <a:rPr lang="en-US" dirty="0"/>
              <a:t>IVR = less risk, less expensive</a:t>
            </a:r>
          </a:p>
          <a:p>
            <a:pPr lvl="1"/>
            <a:r>
              <a:rPr lang="en-US" dirty="0"/>
              <a:t>QA included in both processes 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Questions must be Y</a:t>
            </a:r>
            <a:r>
              <a:rPr lang="en-US"/>
              <a:t>/N</a:t>
            </a:r>
            <a:endParaRPr lang="en-US" dirty="0"/>
          </a:p>
          <a:p>
            <a:pPr lvl="1"/>
            <a:r>
              <a:rPr lang="en-US" dirty="0"/>
              <a:t>Customer inquiry, uncertainty, agent interaction, or negative response will terminate TPV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No supplier surveyed uses interactive TPV. Unaware of its use in any industry</a:t>
            </a:r>
          </a:p>
          <a:p>
            <a:r>
              <a:rPr lang="en-US" dirty="0"/>
              <a:t>Other Options – Text, Email, Chat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FDDCCE0-00EF-4E77-9275-0947D990D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69723" y="1320003"/>
            <a:ext cx="4041976" cy="421799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PRODUCT INFORMATION </a:t>
            </a:r>
          </a:p>
          <a:p>
            <a:r>
              <a:rPr lang="en-US" dirty="0"/>
              <a:t>Account Information – Name, etc.</a:t>
            </a:r>
          </a:p>
          <a:p>
            <a:r>
              <a:rPr lang="en-US" dirty="0"/>
              <a:t>Rescission period </a:t>
            </a:r>
          </a:p>
          <a:p>
            <a:r>
              <a:rPr lang="en-US" dirty="0"/>
              <a:t>Rate</a:t>
            </a:r>
          </a:p>
          <a:p>
            <a:r>
              <a:rPr lang="en-US" dirty="0"/>
              <a:t>Term</a:t>
            </a:r>
          </a:p>
          <a:p>
            <a:r>
              <a:rPr lang="en-US" dirty="0"/>
              <a:t>Renewable &amp; other product content</a:t>
            </a:r>
          </a:p>
          <a:p>
            <a:r>
              <a:rPr lang="en-US" dirty="0"/>
              <a:t>ETF</a:t>
            </a:r>
          </a:p>
          <a:p>
            <a:r>
              <a:rPr lang="en-US" dirty="0"/>
              <a:t>Savings (i.e. none guaranteed)</a:t>
            </a:r>
          </a:p>
          <a:p>
            <a:r>
              <a:rPr lang="en-US" dirty="0"/>
              <a:t>Renewal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52197876-3C30-4AC5-942F-AFDE6FE32CEF}"/>
              </a:ext>
            </a:extLst>
          </p:cNvPr>
          <p:cNvSpPr txBox="1">
            <a:spLocks/>
          </p:cNvSpPr>
          <p:nvPr/>
        </p:nvSpPr>
        <p:spPr>
          <a:xfrm>
            <a:off x="4786946" y="1339645"/>
            <a:ext cx="3082777" cy="4448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ROLE OF THE AGENT</a:t>
            </a:r>
          </a:p>
          <a:p>
            <a:r>
              <a:rPr lang="en-US" dirty="0"/>
              <a:t>Warm transfer</a:t>
            </a:r>
          </a:p>
          <a:p>
            <a:pPr lvl="1"/>
            <a:r>
              <a:rPr lang="en-US" dirty="0"/>
              <a:t>Explain purpose of TPV to customer</a:t>
            </a:r>
          </a:p>
          <a:p>
            <a:r>
              <a:rPr lang="en-US" dirty="0"/>
              <a:t>Agent drops off call or remains silent</a:t>
            </a:r>
          </a:p>
          <a:p>
            <a:pPr lvl="1"/>
            <a:r>
              <a:rPr lang="en-US" dirty="0"/>
              <a:t>Any agent interaction results in failed or terminated TPV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48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Access to Recordings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7982953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019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1D73A873-D177-4089-A2A3-2B6ACDD8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558"/>
            <a:ext cx="10058400" cy="1371600"/>
          </a:xfrm>
        </p:spPr>
        <p:txBody>
          <a:bodyPr/>
          <a:lstStyle/>
          <a:p>
            <a:r>
              <a:rPr lang="en-US" dirty="0"/>
              <a:t>Access to Recordings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30DC8E9-D331-4E13-BDA5-655FAA827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8348" y="1105645"/>
            <a:ext cx="5138161" cy="374904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USE OF THIRD-PARTY VENDORS </a:t>
            </a:r>
          </a:p>
          <a:p>
            <a:r>
              <a:rPr lang="en-US" dirty="0"/>
              <a:t>Suppliers use in-house, vendor and hybrid approaches </a:t>
            </a:r>
          </a:p>
          <a:p>
            <a:pPr lvl="1"/>
            <a:r>
              <a:rPr lang="en-US" dirty="0"/>
              <a:t>Commercial decision with advantages to each </a:t>
            </a:r>
          </a:p>
          <a:p>
            <a:pPr lvl="1"/>
            <a:r>
              <a:rPr lang="en-US" dirty="0"/>
              <a:t>Contracts, enforcement, training, Quality Assurance used to ensure compliance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FDDCCE0-00EF-4E77-9275-0947D990D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558" y="4138097"/>
            <a:ext cx="5091949" cy="394351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VENDOR TERMINATION </a:t>
            </a:r>
          </a:p>
          <a:p>
            <a:r>
              <a:rPr lang="en-US" dirty="0"/>
              <a:t>Contractual right to data transfer or will require access as long as is necessary</a:t>
            </a:r>
          </a:p>
          <a:p>
            <a:r>
              <a:rPr lang="en-US" dirty="0"/>
              <a:t>Invoke contractual rights and remedies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52197876-3C30-4AC5-942F-AFDE6FE32CEF}"/>
              </a:ext>
            </a:extLst>
          </p:cNvPr>
          <p:cNvSpPr txBox="1">
            <a:spLocks/>
          </p:cNvSpPr>
          <p:nvPr/>
        </p:nvSpPr>
        <p:spPr>
          <a:xfrm>
            <a:off x="6525491" y="1105645"/>
            <a:ext cx="5091950" cy="5068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DIRECT ACCESS </a:t>
            </a:r>
          </a:p>
          <a:p>
            <a:r>
              <a:rPr lang="en-US" dirty="0"/>
              <a:t>Depending on vendor, suppliers may have direct access or need to make requests for recordings</a:t>
            </a:r>
          </a:p>
          <a:p>
            <a:r>
              <a:rPr lang="en-US" dirty="0"/>
              <a:t>Retained according to business records standards and protections</a:t>
            </a:r>
          </a:p>
          <a:p>
            <a:r>
              <a:rPr lang="en-US" dirty="0"/>
              <a:t>As technology changes – i.e. cloud-based services – retrieval times and access to recordings may change based on the age of the call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72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267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SavonVTI</vt:lpstr>
      <vt:lpstr>19-07 Tier two technical Session </vt:lpstr>
      <vt:lpstr>Third Party Verifications </vt:lpstr>
      <vt:lpstr>Third Party Verifications </vt:lpstr>
      <vt:lpstr>Access to Recordings</vt:lpstr>
      <vt:lpstr>Access to Recordings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19-07 Tier two technical Session </dc:title>
  <dc:creator>Fuhr, Gretchen:(BSC)</dc:creator>
  <cp:lastModifiedBy>Fuhr, Gretchen:(BSC)</cp:lastModifiedBy>
  <cp:revision>12</cp:revision>
  <dcterms:created xsi:type="dcterms:W3CDTF">2020-12-11T18:46:04Z</dcterms:created>
  <dcterms:modified xsi:type="dcterms:W3CDTF">2020-12-15T20:29:35Z</dcterms:modified>
</cp:coreProperties>
</file>